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9" r:id="rId3"/>
    <p:sldId id="272" r:id="rId4"/>
    <p:sldId id="268" r:id="rId5"/>
    <p:sldId id="258" r:id="rId6"/>
    <p:sldId id="267" r:id="rId7"/>
    <p:sldId id="264" r:id="rId8"/>
    <p:sldId id="265" r:id="rId9"/>
    <p:sldId id="266" r:id="rId10"/>
    <p:sldId id="261" r:id="rId11"/>
    <p:sldId id="273" r:id="rId12"/>
    <p:sldId id="262" r:id="rId13"/>
    <p:sldId id="271" r:id="rId14"/>
    <p:sldId id="270"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p:cViewPr varScale="1">
        <p:scale>
          <a:sx n="109" d="100"/>
          <a:sy n="109" d="100"/>
        </p:scale>
        <p:origin x="690" y="10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January </a:t>
            </a:r>
            <a:r>
              <a:rPr lang="en-US" dirty="0"/>
              <a:t>to </a:t>
            </a:r>
            <a:r>
              <a:rPr lang="en-US" dirty="0" smtClean="0"/>
              <a:t>December</a:t>
            </a:r>
            <a:endParaRPr lang="en-US" dirty="0"/>
          </a:p>
        </c:rich>
      </c:tx>
      <c:layout>
        <c:manualLayout>
          <c:xMode val="edge"/>
          <c:yMode val="edge"/>
          <c:x val="0.37994654072104828"/>
          <c:y val="2.432719105988040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78040244969379E-2"/>
          <c:y val="0.14718253968253969"/>
          <c:w val="0.90849737532808394"/>
          <c:h val="0.4765276215473066"/>
        </c:manualLayout>
      </c:layout>
      <c:bar3DChart>
        <c:barDir val="col"/>
        <c:grouping val="clustered"/>
        <c:varyColors val="0"/>
        <c:ser>
          <c:idx val="0"/>
          <c:order val="0"/>
          <c:tx>
            <c:strRef>
              <c:f>Sheet1!$B$1</c:f>
              <c:strCache>
                <c:ptCount val="1"/>
                <c:pt idx="0">
                  <c:v>2022</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0"/>
                  <c:y val="-1.195257219353604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Calls for Service</c:v>
                </c:pt>
              </c:strCache>
            </c:strRef>
          </c:cat>
          <c:val>
            <c:numRef>
              <c:f>Sheet1!$B$2</c:f>
              <c:numCache>
                <c:formatCode>General</c:formatCode>
                <c:ptCount val="1"/>
                <c:pt idx="0">
                  <c:v>17596</c:v>
                </c:pt>
              </c:numCache>
            </c:numRef>
          </c:val>
          <c:extLst xmlns:c16r2="http://schemas.microsoft.com/office/drawing/2015/06/chart">
            <c:ext xmlns:c16="http://schemas.microsoft.com/office/drawing/2014/chart" uri="{C3380CC4-5D6E-409C-BE32-E72D297353CC}">
              <c16:uniqueId val="{00000000-7D4B-4C6F-8129-4AD45AB42C80}"/>
            </c:ext>
          </c:extLst>
        </c:ser>
        <c:ser>
          <c:idx val="1"/>
          <c:order val="1"/>
          <c:tx>
            <c:strRef>
              <c:f>Sheet1!$C$1</c:f>
              <c:strCache>
                <c:ptCount val="1"/>
                <c:pt idx="0">
                  <c:v>2023</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Calls for Service</c:v>
                </c:pt>
              </c:strCache>
            </c:strRef>
          </c:cat>
          <c:val>
            <c:numRef>
              <c:f>Sheet1!$C$2</c:f>
              <c:numCache>
                <c:formatCode>General</c:formatCode>
                <c:ptCount val="1"/>
                <c:pt idx="0">
                  <c:v>18280</c:v>
                </c:pt>
              </c:numCache>
            </c:numRef>
          </c:val>
          <c:extLst xmlns:c16r2="http://schemas.microsoft.com/office/drawing/2015/06/chart">
            <c:ext xmlns:c16="http://schemas.microsoft.com/office/drawing/2014/chart" uri="{C3380CC4-5D6E-409C-BE32-E72D297353CC}">
              <c16:uniqueId val="{00000002-7D4B-4C6F-8129-4AD45AB42C80}"/>
            </c:ext>
          </c:extLst>
        </c:ser>
        <c:ser>
          <c:idx val="2"/>
          <c:order val="2"/>
          <c:tx>
            <c:strRef>
              <c:f>Sheet1!$D$1</c:f>
              <c:strCache>
                <c:ptCount val="1"/>
                <c:pt idx="0">
                  <c:v>2024</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Calls for Service</c:v>
                </c:pt>
              </c:strCache>
            </c:strRef>
          </c:cat>
          <c:val>
            <c:numRef>
              <c:f>Sheet1!$D$2</c:f>
              <c:numCache>
                <c:formatCode>General</c:formatCode>
                <c:ptCount val="1"/>
                <c:pt idx="0">
                  <c:v>18620</c:v>
                </c:pt>
              </c:numCache>
            </c:numRef>
          </c:val>
        </c:ser>
        <c:dLbls>
          <c:showLegendKey val="0"/>
          <c:showVal val="1"/>
          <c:showCatName val="0"/>
          <c:showSerName val="0"/>
          <c:showPercent val="0"/>
          <c:showBubbleSize val="0"/>
        </c:dLbls>
        <c:gapWidth val="65"/>
        <c:shape val="box"/>
        <c:axId val="187909600"/>
        <c:axId val="187901440"/>
        <c:axId val="0"/>
      </c:bar3DChart>
      <c:catAx>
        <c:axId val="1879096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7901440"/>
        <c:crosses val="autoZero"/>
        <c:auto val="1"/>
        <c:lblAlgn val="ctr"/>
        <c:lblOffset val="100"/>
        <c:noMultiLvlLbl val="0"/>
      </c:catAx>
      <c:valAx>
        <c:axId val="18790144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790960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January </a:t>
            </a:r>
            <a:r>
              <a:rPr lang="en-US" dirty="0"/>
              <a:t>to </a:t>
            </a:r>
            <a:r>
              <a:rPr lang="en-US" dirty="0" smtClean="0"/>
              <a:t>December</a:t>
            </a:r>
            <a:endParaRPr lang="en-US" dirty="0"/>
          </a:p>
        </c:rich>
      </c:tx>
      <c:layout>
        <c:manualLayout>
          <c:xMode val="edge"/>
          <c:yMode val="edge"/>
          <c:x val="0.39221271674067421"/>
          <c:y val="2.089076494304191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78040244969379E-2"/>
          <c:y val="0.14718253968253969"/>
          <c:w val="0.90849737532808394"/>
          <c:h val="0.4765276215473066"/>
        </c:manualLayout>
      </c:layout>
      <c:bar3DChart>
        <c:barDir val="col"/>
        <c:grouping val="clustered"/>
        <c:varyColors val="0"/>
        <c:ser>
          <c:idx val="0"/>
          <c:order val="0"/>
          <c:tx>
            <c:strRef>
              <c:f>Sheet1!$B$1</c:f>
              <c:strCache>
                <c:ptCount val="1"/>
                <c:pt idx="0">
                  <c:v>2022</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5"/>
              <c:layout>
                <c:manualLayout>
                  <c:x val="-8.1153774809869152E-3"/>
                  <c:y val="-2.273452572860713E-1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
                  <c:y val="-1.4880952380952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Homicide</c:v>
                </c:pt>
                <c:pt idx="1">
                  <c:v>Rape</c:v>
                </c:pt>
                <c:pt idx="2">
                  <c:v>Robbery</c:v>
                </c:pt>
                <c:pt idx="3">
                  <c:v>Aggravated Assault</c:v>
                </c:pt>
                <c:pt idx="4">
                  <c:v>Burglary</c:v>
                </c:pt>
                <c:pt idx="5">
                  <c:v>Larceny</c:v>
                </c:pt>
                <c:pt idx="6">
                  <c:v>Motor Vehicle Theft</c:v>
                </c:pt>
                <c:pt idx="7">
                  <c:v>Arson</c:v>
                </c:pt>
              </c:strCache>
            </c:strRef>
          </c:cat>
          <c:val>
            <c:numRef>
              <c:f>Sheet1!$B$2:$B$9</c:f>
              <c:numCache>
                <c:formatCode>General</c:formatCode>
                <c:ptCount val="8"/>
                <c:pt idx="0">
                  <c:v>0</c:v>
                </c:pt>
                <c:pt idx="1">
                  <c:v>5</c:v>
                </c:pt>
                <c:pt idx="2">
                  <c:v>5</c:v>
                </c:pt>
                <c:pt idx="3">
                  <c:v>31</c:v>
                </c:pt>
                <c:pt idx="4">
                  <c:v>42</c:v>
                </c:pt>
                <c:pt idx="5">
                  <c:v>117</c:v>
                </c:pt>
                <c:pt idx="6">
                  <c:v>15</c:v>
                </c:pt>
                <c:pt idx="7">
                  <c:v>1</c:v>
                </c:pt>
              </c:numCache>
            </c:numRef>
          </c:val>
          <c:extLst xmlns:c16r2="http://schemas.microsoft.com/office/drawing/2015/06/chart">
            <c:ext xmlns:c16="http://schemas.microsoft.com/office/drawing/2014/chart" uri="{C3380CC4-5D6E-409C-BE32-E72D297353CC}">
              <c16:uniqueId val="{00000000-7D4B-4C6F-8129-4AD45AB42C80}"/>
            </c:ext>
          </c:extLst>
        </c:ser>
        <c:ser>
          <c:idx val="1"/>
          <c:order val="1"/>
          <c:tx>
            <c:strRef>
              <c:f>Sheet1!$C$1</c:f>
              <c:strCache>
                <c:ptCount val="1"/>
                <c:pt idx="0">
                  <c:v>2023</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2"/>
              <c:layout>
                <c:manualLayout>
                  <c:x val="5.7966982007048359E-3"/>
                  <c:y val="-1.240079365079374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6.9560378408458539E-3"/>
                  <c:y val="-1.98412698412698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Homicide</c:v>
                </c:pt>
                <c:pt idx="1">
                  <c:v>Rape</c:v>
                </c:pt>
                <c:pt idx="2">
                  <c:v>Robbery</c:v>
                </c:pt>
                <c:pt idx="3">
                  <c:v>Aggravated Assault</c:v>
                </c:pt>
                <c:pt idx="4">
                  <c:v>Burglary</c:v>
                </c:pt>
                <c:pt idx="5">
                  <c:v>Larceny</c:v>
                </c:pt>
                <c:pt idx="6">
                  <c:v>Motor Vehicle Theft</c:v>
                </c:pt>
                <c:pt idx="7">
                  <c:v>Arson</c:v>
                </c:pt>
              </c:strCache>
            </c:strRef>
          </c:cat>
          <c:val>
            <c:numRef>
              <c:f>Sheet1!$C$2:$C$9</c:f>
              <c:numCache>
                <c:formatCode>General</c:formatCode>
                <c:ptCount val="8"/>
                <c:pt idx="0">
                  <c:v>0</c:v>
                </c:pt>
                <c:pt idx="1">
                  <c:v>4</c:v>
                </c:pt>
                <c:pt idx="2">
                  <c:v>2</c:v>
                </c:pt>
                <c:pt idx="3">
                  <c:v>22</c:v>
                </c:pt>
                <c:pt idx="4">
                  <c:v>48</c:v>
                </c:pt>
                <c:pt idx="5">
                  <c:v>137</c:v>
                </c:pt>
                <c:pt idx="6">
                  <c:v>16</c:v>
                </c:pt>
                <c:pt idx="7">
                  <c:v>0</c:v>
                </c:pt>
              </c:numCache>
            </c:numRef>
          </c:val>
          <c:extLst xmlns:c16r2="http://schemas.microsoft.com/office/drawing/2015/06/chart">
            <c:ext xmlns:c16="http://schemas.microsoft.com/office/drawing/2014/chart" uri="{C3380CC4-5D6E-409C-BE32-E72D297353CC}">
              <c16:uniqueId val="{00000002-7D4B-4C6F-8129-4AD45AB42C80}"/>
            </c:ext>
          </c:extLst>
        </c:ser>
        <c:ser>
          <c:idx val="2"/>
          <c:order val="2"/>
          <c:tx>
            <c:strRef>
              <c:f>Sheet1!$D$1</c:f>
              <c:strCache>
                <c:ptCount val="1"/>
                <c:pt idx="0">
                  <c:v>2024</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2"/>
              <c:layout>
                <c:manualLayout>
                  <c:x val="2.3186792802819514E-3"/>
                  <c:y val="-1.240079365079374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0434056761268781E-2"/>
                  <c:y val="-1.4880952380952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Homicide</c:v>
                </c:pt>
                <c:pt idx="1">
                  <c:v>Rape</c:v>
                </c:pt>
                <c:pt idx="2">
                  <c:v>Robbery</c:v>
                </c:pt>
                <c:pt idx="3">
                  <c:v>Aggravated Assault</c:v>
                </c:pt>
                <c:pt idx="4">
                  <c:v>Burglary</c:v>
                </c:pt>
                <c:pt idx="5">
                  <c:v>Larceny</c:v>
                </c:pt>
                <c:pt idx="6">
                  <c:v>Motor Vehicle Theft</c:v>
                </c:pt>
                <c:pt idx="7">
                  <c:v>Arson</c:v>
                </c:pt>
              </c:strCache>
            </c:strRef>
          </c:cat>
          <c:val>
            <c:numRef>
              <c:f>Sheet1!$D$2:$D$9</c:f>
              <c:numCache>
                <c:formatCode>General</c:formatCode>
                <c:ptCount val="8"/>
                <c:pt idx="0">
                  <c:v>0</c:v>
                </c:pt>
                <c:pt idx="1">
                  <c:v>5</c:v>
                </c:pt>
                <c:pt idx="2">
                  <c:v>2</c:v>
                </c:pt>
                <c:pt idx="3">
                  <c:v>28</c:v>
                </c:pt>
                <c:pt idx="4">
                  <c:v>32</c:v>
                </c:pt>
                <c:pt idx="5">
                  <c:v>112</c:v>
                </c:pt>
                <c:pt idx="6">
                  <c:v>16</c:v>
                </c:pt>
                <c:pt idx="7">
                  <c:v>0</c:v>
                </c:pt>
              </c:numCache>
            </c:numRef>
          </c:val>
        </c:ser>
        <c:dLbls>
          <c:showLegendKey val="0"/>
          <c:showVal val="1"/>
          <c:showCatName val="0"/>
          <c:showSerName val="0"/>
          <c:showPercent val="0"/>
          <c:showBubbleSize val="0"/>
        </c:dLbls>
        <c:gapWidth val="65"/>
        <c:shape val="box"/>
        <c:axId val="187906880"/>
        <c:axId val="187896544"/>
        <c:axId val="0"/>
      </c:bar3DChart>
      <c:catAx>
        <c:axId val="187906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7896544"/>
        <c:crosses val="autoZero"/>
        <c:auto val="1"/>
        <c:lblAlgn val="ctr"/>
        <c:lblOffset val="100"/>
        <c:noMultiLvlLbl val="0"/>
      </c:catAx>
      <c:valAx>
        <c:axId val="1878965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790688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January </a:t>
            </a:r>
            <a:r>
              <a:rPr lang="en-US" dirty="0"/>
              <a:t>to </a:t>
            </a:r>
            <a:r>
              <a:rPr lang="en-US" dirty="0" smtClean="0"/>
              <a:t>December</a:t>
            </a:r>
            <a:endParaRPr lang="en-US" dirty="0"/>
          </a:p>
        </c:rich>
      </c:tx>
      <c:layout>
        <c:manualLayout>
          <c:xMode val="edge"/>
          <c:yMode val="edge"/>
          <c:x val="0.40222805482648"/>
          <c:y val="7.741489538376542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78040244969379E-2"/>
          <c:y val="0.14718253968253969"/>
          <c:w val="0.90849737532808394"/>
          <c:h val="0.4765276215473066"/>
        </c:manualLayout>
      </c:layout>
      <c:bar3DChart>
        <c:barDir val="col"/>
        <c:grouping val="clustered"/>
        <c:varyColors val="0"/>
        <c:ser>
          <c:idx val="0"/>
          <c:order val="0"/>
          <c:tx>
            <c:strRef>
              <c:f>Sheet1!$B$1</c:f>
              <c:strCache>
                <c:ptCount val="1"/>
                <c:pt idx="0">
                  <c:v>2022</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4"/>
              <c:layout>
                <c:manualLayout>
                  <c:x val="0"/>
                  <c:y val="-4.7667510481691454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1.191687762042286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7.5958099495882581E-3"/>
                  <c:y val="-9.533502096338290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Arrests</c:v>
                </c:pt>
                <c:pt idx="1">
                  <c:v>Criminal Summons</c:v>
                </c:pt>
                <c:pt idx="2">
                  <c:v>Domestic Violence</c:v>
                </c:pt>
                <c:pt idx="3">
                  <c:v>Motor Vehicle Stops</c:v>
                </c:pt>
                <c:pt idx="4">
                  <c:v>Medical Aid</c:v>
                </c:pt>
                <c:pt idx="5">
                  <c:v>Disturbances</c:v>
                </c:pt>
                <c:pt idx="6">
                  <c:v>Building/Person Checks</c:v>
                </c:pt>
              </c:strCache>
            </c:strRef>
          </c:cat>
          <c:val>
            <c:numRef>
              <c:f>Sheet1!$B$2:$B$8</c:f>
              <c:numCache>
                <c:formatCode>General</c:formatCode>
                <c:ptCount val="7"/>
                <c:pt idx="0">
                  <c:v>69</c:v>
                </c:pt>
                <c:pt idx="1">
                  <c:v>126</c:v>
                </c:pt>
                <c:pt idx="2">
                  <c:v>149</c:v>
                </c:pt>
                <c:pt idx="3">
                  <c:v>1126</c:v>
                </c:pt>
                <c:pt idx="4">
                  <c:v>2668</c:v>
                </c:pt>
                <c:pt idx="5">
                  <c:v>497</c:v>
                </c:pt>
                <c:pt idx="6">
                  <c:v>3127</c:v>
                </c:pt>
              </c:numCache>
            </c:numRef>
          </c:val>
          <c:extLst xmlns:c16r2="http://schemas.microsoft.com/office/drawing/2015/06/chart">
            <c:ext xmlns:c16="http://schemas.microsoft.com/office/drawing/2014/chart" uri="{C3380CC4-5D6E-409C-BE32-E72D297353CC}">
              <c16:uniqueId val="{00000000-7D4B-4C6F-8129-4AD45AB42C80}"/>
            </c:ext>
          </c:extLst>
        </c:ser>
        <c:ser>
          <c:idx val="1"/>
          <c:order val="1"/>
          <c:tx>
            <c:strRef>
              <c:f>Sheet1!$C$1</c:f>
              <c:strCache>
                <c:ptCount val="1"/>
                <c:pt idx="0">
                  <c:v>2023</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9893558151125999E-17"/>
                  <c:y val="-7.150126572253718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702314141681138E-3"/>
                  <c:y val="-1.19168776204229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1702314141680739E-3"/>
                  <c:y val="-1.4300253144507436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1702314141680739E-3"/>
                  <c:y val="-1.668362866859203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Arrests</c:v>
                </c:pt>
                <c:pt idx="1">
                  <c:v>Criminal Summons</c:v>
                </c:pt>
                <c:pt idx="2">
                  <c:v>Domestic Violence</c:v>
                </c:pt>
                <c:pt idx="3">
                  <c:v>Motor Vehicle Stops</c:v>
                </c:pt>
                <c:pt idx="4">
                  <c:v>Medical Aid</c:v>
                </c:pt>
                <c:pt idx="5">
                  <c:v>Disturbances</c:v>
                </c:pt>
                <c:pt idx="6">
                  <c:v>Building/Person Checks</c:v>
                </c:pt>
              </c:strCache>
            </c:strRef>
          </c:cat>
          <c:val>
            <c:numRef>
              <c:f>Sheet1!$C$2:$C$8</c:f>
              <c:numCache>
                <c:formatCode>General</c:formatCode>
                <c:ptCount val="7"/>
                <c:pt idx="0">
                  <c:v>84</c:v>
                </c:pt>
                <c:pt idx="1">
                  <c:v>206</c:v>
                </c:pt>
                <c:pt idx="2">
                  <c:v>175</c:v>
                </c:pt>
                <c:pt idx="3">
                  <c:v>1805</c:v>
                </c:pt>
                <c:pt idx="4">
                  <c:v>2710</c:v>
                </c:pt>
                <c:pt idx="5">
                  <c:v>493</c:v>
                </c:pt>
                <c:pt idx="6">
                  <c:v>3355</c:v>
                </c:pt>
              </c:numCache>
            </c:numRef>
          </c:val>
          <c:extLst xmlns:c16r2="http://schemas.microsoft.com/office/drawing/2015/06/chart">
            <c:ext xmlns:c16="http://schemas.microsoft.com/office/drawing/2014/chart" uri="{C3380CC4-5D6E-409C-BE32-E72D297353CC}">
              <c16:uniqueId val="{00000002-7D4B-4C6F-8129-4AD45AB42C80}"/>
            </c:ext>
          </c:extLst>
        </c:ser>
        <c:ser>
          <c:idx val="2"/>
          <c:order val="2"/>
          <c:tx>
            <c:strRef>
              <c:f>Sheet1!$D$1</c:f>
              <c:strCache>
                <c:ptCount val="1"/>
                <c:pt idx="0">
                  <c:v>2024</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0"/>
                  <c:y val="-9.533502096338290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1916877620422863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7.150126572253805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Arrests</c:v>
                </c:pt>
                <c:pt idx="1">
                  <c:v>Criminal Summons</c:v>
                </c:pt>
                <c:pt idx="2">
                  <c:v>Domestic Violence</c:v>
                </c:pt>
                <c:pt idx="3">
                  <c:v>Motor Vehicle Stops</c:v>
                </c:pt>
                <c:pt idx="4">
                  <c:v>Medical Aid</c:v>
                </c:pt>
                <c:pt idx="5">
                  <c:v>Disturbances</c:v>
                </c:pt>
                <c:pt idx="6">
                  <c:v>Building/Person Checks</c:v>
                </c:pt>
              </c:strCache>
            </c:strRef>
          </c:cat>
          <c:val>
            <c:numRef>
              <c:f>Sheet1!$D$2:$D$8</c:f>
              <c:numCache>
                <c:formatCode>General</c:formatCode>
                <c:ptCount val="7"/>
                <c:pt idx="0">
                  <c:v>82</c:v>
                </c:pt>
                <c:pt idx="1">
                  <c:v>239</c:v>
                </c:pt>
                <c:pt idx="2">
                  <c:v>126</c:v>
                </c:pt>
                <c:pt idx="3">
                  <c:v>1497</c:v>
                </c:pt>
                <c:pt idx="4">
                  <c:v>2787</c:v>
                </c:pt>
                <c:pt idx="5">
                  <c:v>535</c:v>
                </c:pt>
                <c:pt idx="6">
                  <c:v>3664</c:v>
                </c:pt>
              </c:numCache>
            </c:numRef>
          </c:val>
        </c:ser>
        <c:dLbls>
          <c:showLegendKey val="0"/>
          <c:showVal val="1"/>
          <c:showCatName val="0"/>
          <c:showSerName val="0"/>
          <c:showPercent val="0"/>
          <c:showBubbleSize val="0"/>
        </c:dLbls>
        <c:gapWidth val="65"/>
        <c:shape val="box"/>
        <c:axId val="187903072"/>
        <c:axId val="187898720"/>
        <c:axId val="0"/>
      </c:bar3DChart>
      <c:catAx>
        <c:axId val="1879030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7898720"/>
        <c:crosses val="autoZero"/>
        <c:auto val="1"/>
        <c:lblAlgn val="ctr"/>
        <c:lblOffset val="100"/>
        <c:noMultiLvlLbl val="0"/>
      </c:catAx>
      <c:valAx>
        <c:axId val="1878987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7903072"/>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Drug Overdose/Mental Health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2022</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4.660414890593919E-2"/>
                  <c:y val="-2.55863539445628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597044614947346E-2"/>
                  <c:y val="-2.842928216062544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186984938903097E-2"/>
                  <c:y val="-5.685856432125140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Drug Overdoses</c:v>
                </c:pt>
                <c:pt idx="1">
                  <c:v>Overdose Deaths</c:v>
                </c:pt>
                <c:pt idx="2">
                  <c:v>Mental Health Related Calls</c:v>
                </c:pt>
                <c:pt idx="3">
                  <c:v>Crisis Intervention Team Follow-Up</c:v>
                </c:pt>
              </c:strCache>
            </c:strRef>
          </c:cat>
          <c:val>
            <c:numRef>
              <c:f>Sheet1!$B$2:$B$5</c:f>
              <c:numCache>
                <c:formatCode>General</c:formatCode>
                <c:ptCount val="4"/>
                <c:pt idx="0">
                  <c:v>22</c:v>
                </c:pt>
                <c:pt idx="1">
                  <c:v>3</c:v>
                </c:pt>
                <c:pt idx="2">
                  <c:v>462</c:v>
                </c:pt>
                <c:pt idx="3">
                  <c:v>230</c:v>
                </c:pt>
              </c:numCache>
            </c:numRef>
          </c:val>
          <c:extLst xmlns:c16r2="http://schemas.microsoft.com/office/drawing/2015/06/chart">
            <c:ext xmlns:c16="http://schemas.microsoft.com/office/drawing/2014/chart" uri="{C3380CC4-5D6E-409C-BE32-E72D297353CC}">
              <c16:uniqueId val="{00000001-1FEF-43EC-9E97-27A0337E31D6}"/>
            </c:ext>
          </c:extLst>
        </c:ser>
        <c:ser>
          <c:idx val="1"/>
          <c:order val="1"/>
          <c:tx>
            <c:strRef>
              <c:f>Sheet1!$C$1</c:f>
              <c:strCache>
                <c:ptCount val="1"/>
                <c:pt idx="0">
                  <c:v>2023</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2.8417163967036089E-2"/>
                  <c:y val="-2.55863539445628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50355214549588E-2"/>
                  <c:y val="-3.411513859275063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8201193520886615E-3"/>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230179028132993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Drug Overdoses</c:v>
                </c:pt>
                <c:pt idx="1">
                  <c:v>Overdose Deaths</c:v>
                </c:pt>
                <c:pt idx="2">
                  <c:v>Mental Health Related Calls</c:v>
                </c:pt>
                <c:pt idx="3">
                  <c:v>Crisis Intervention Team Follow-Up</c:v>
                </c:pt>
              </c:strCache>
            </c:strRef>
          </c:cat>
          <c:val>
            <c:numRef>
              <c:f>Sheet1!$C$2:$C$5</c:f>
              <c:numCache>
                <c:formatCode>General</c:formatCode>
                <c:ptCount val="4"/>
                <c:pt idx="0">
                  <c:v>19</c:v>
                </c:pt>
                <c:pt idx="1">
                  <c:v>1</c:v>
                </c:pt>
                <c:pt idx="2">
                  <c:v>455</c:v>
                </c:pt>
                <c:pt idx="3">
                  <c:v>244</c:v>
                </c:pt>
              </c:numCache>
            </c:numRef>
          </c:val>
          <c:extLst xmlns:c16r2="http://schemas.microsoft.com/office/drawing/2015/06/chart">
            <c:ext xmlns:c16="http://schemas.microsoft.com/office/drawing/2014/chart" uri="{C3380CC4-5D6E-409C-BE32-E72D297353CC}">
              <c16:uniqueId val="{00000002-1FEF-43EC-9E97-27A0337E31D6}"/>
            </c:ext>
          </c:extLst>
        </c:ser>
        <c:ser>
          <c:idx val="2"/>
          <c:order val="2"/>
          <c:tx>
            <c:strRef>
              <c:f>Sheet1!$D$1</c:f>
              <c:strCache>
                <c:ptCount val="1"/>
                <c:pt idx="0">
                  <c:v>2024</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2.8417163967036089E-2"/>
                  <c:y val="-2.274342572850035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8201193520886615E-3"/>
                  <c:y val="-3.411513859275053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Drug Overdoses</c:v>
                </c:pt>
                <c:pt idx="1">
                  <c:v>Overdose Deaths</c:v>
                </c:pt>
                <c:pt idx="2">
                  <c:v>Mental Health Related Calls</c:v>
                </c:pt>
                <c:pt idx="3">
                  <c:v>Crisis Intervention Team Follow-Up</c:v>
                </c:pt>
              </c:strCache>
            </c:strRef>
          </c:cat>
          <c:val>
            <c:numRef>
              <c:f>Sheet1!$D$2:$D$5</c:f>
              <c:numCache>
                <c:formatCode>General</c:formatCode>
                <c:ptCount val="4"/>
                <c:pt idx="0">
                  <c:v>19</c:v>
                </c:pt>
                <c:pt idx="1">
                  <c:v>3</c:v>
                </c:pt>
                <c:pt idx="2">
                  <c:v>636</c:v>
                </c:pt>
                <c:pt idx="3">
                  <c:v>237</c:v>
                </c:pt>
              </c:numCache>
            </c:numRef>
          </c:val>
        </c:ser>
        <c:dLbls>
          <c:showLegendKey val="0"/>
          <c:showVal val="1"/>
          <c:showCatName val="0"/>
          <c:showSerName val="0"/>
          <c:showPercent val="0"/>
          <c:showBubbleSize val="0"/>
        </c:dLbls>
        <c:gapWidth val="65"/>
        <c:shape val="box"/>
        <c:axId val="187904160"/>
        <c:axId val="187904704"/>
        <c:axId val="0"/>
      </c:bar3DChart>
      <c:catAx>
        <c:axId val="187904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7904704"/>
        <c:crosses val="autoZero"/>
        <c:auto val="1"/>
        <c:lblAlgn val="ctr"/>
        <c:lblOffset val="100"/>
        <c:noMultiLvlLbl val="0"/>
      </c:catAx>
      <c:valAx>
        <c:axId val="1879047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790416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980" cy="467363"/>
          </a:xfrm>
          <a:prstGeom prst="rect">
            <a:avLst/>
          </a:prstGeom>
        </p:spPr>
        <p:txBody>
          <a:bodyPr vert="horz" lIns="91567" tIns="45784" rIns="91567" bIns="45784" rtlCol="0"/>
          <a:lstStyle>
            <a:lvl1pPr algn="l">
              <a:defRPr sz="1200"/>
            </a:lvl1pPr>
          </a:lstStyle>
          <a:p>
            <a:endParaRPr lang="en-US" dirty="0"/>
          </a:p>
        </p:txBody>
      </p:sp>
      <p:sp>
        <p:nvSpPr>
          <p:cNvPr id="3" name="Date Placeholder 2"/>
          <p:cNvSpPr>
            <a:spLocks noGrp="1"/>
          </p:cNvSpPr>
          <p:nvPr>
            <p:ph type="dt" sz="quarter" idx="1"/>
          </p:nvPr>
        </p:nvSpPr>
        <p:spPr>
          <a:xfrm>
            <a:off x="3977531" y="0"/>
            <a:ext cx="3043980" cy="467363"/>
          </a:xfrm>
          <a:prstGeom prst="rect">
            <a:avLst/>
          </a:prstGeom>
        </p:spPr>
        <p:txBody>
          <a:bodyPr vert="horz" lIns="91567" tIns="45784" rIns="91567" bIns="45784" rtlCol="0"/>
          <a:lstStyle>
            <a:lvl1pPr algn="r">
              <a:defRPr sz="1200"/>
            </a:lvl1pPr>
          </a:lstStyle>
          <a:p>
            <a:fld id="{92660217-186C-49BE-803D-CDFCC39A7655}" type="datetimeFigureOut">
              <a:rPr lang="en-US" smtClean="0"/>
              <a:t>1/7/2025</a:t>
            </a:fld>
            <a:endParaRPr lang="en-US" dirty="0"/>
          </a:p>
        </p:txBody>
      </p:sp>
      <p:sp>
        <p:nvSpPr>
          <p:cNvPr id="4" name="Footer Placeholder 3"/>
          <p:cNvSpPr>
            <a:spLocks noGrp="1"/>
          </p:cNvSpPr>
          <p:nvPr>
            <p:ph type="ftr" sz="quarter" idx="2"/>
          </p:nvPr>
        </p:nvSpPr>
        <p:spPr>
          <a:xfrm>
            <a:off x="0" y="8841738"/>
            <a:ext cx="3043980" cy="467363"/>
          </a:xfrm>
          <a:prstGeom prst="rect">
            <a:avLst/>
          </a:prstGeom>
        </p:spPr>
        <p:txBody>
          <a:bodyPr vert="horz" lIns="91567" tIns="45784" rIns="91567" bIns="457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1" y="8841738"/>
            <a:ext cx="3043980" cy="467363"/>
          </a:xfrm>
          <a:prstGeom prst="rect">
            <a:avLst/>
          </a:prstGeom>
        </p:spPr>
        <p:txBody>
          <a:bodyPr vert="horz" lIns="91567" tIns="45784" rIns="91567" bIns="45784" rtlCol="0" anchor="b"/>
          <a:lstStyle>
            <a:lvl1pPr algn="r">
              <a:defRPr sz="1200"/>
            </a:lvl1pPr>
          </a:lstStyle>
          <a:p>
            <a:fld id="{AA4F0D74-ACFF-4D51-8D42-223AEBBBB01B}" type="slidenum">
              <a:rPr lang="en-US" smtClean="0"/>
              <a:t>‹#›</a:t>
            </a:fld>
            <a:endParaRPr lang="en-US" dirty="0"/>
          </a:p>
        </p:txBody>
      </p:sp>
    </p:spTree>
    <p:extLst>
      <p:ext uri="{BB962C8B-B14F-4D97-AF65-F5344CB8AC3E}">
        <p14:creationId xmlns:p14="http://schemas.microsoft.com/office/powerpoint/2010/main" val="92209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07" tIns="46654" rIns="93307" bIns="46654"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1"/>
          </a:xfrm>
          <a:prstGeom prst="rect">
            <a:avLst/>
          </a:prstGeom>
        </p:spPr>
        <p:txBody>
          <a:bodyPr vert="horz" lIns="93307" tIns="46654" rIns="93307" bIns="46654" rtlCol="0"/>
          <a:lstStyle>
            <a:lvl1pPr algn="r">
              <a:defRPr sz="1200"/>
            </a:lvl1pPr>
          </a:lstStyle>
          <a:p>
            <a:fld id="{B922B1F2-E91B-4F30-8609-F031E6B25D78}" type="datetimeFigureOut">
              <a:rPr lang="en-US" smtClean="0"/>
              <a:t>1/7/2025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7" tIns="46654" rIns="93307" bIns="46654"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07" tIns="46654" rIns="93307" bIns="466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0"/>
          </a:xfrm>
          <a:prstGeom prst="rect">
            <a:avLst/>
          </a:prstGeom>
        </p:spPr>
        <p:txBody>
          <a:bodyPr vert="horz" lIns="93307" tIns="46654" rIns="93307" bIns="466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0"/>
          </a:xfrm>
          <a:prstGeom prst="rect">
            <a:avLst/>
          </a:prstGeom>
        </p:spPr>
        <p:txBody>
          <a:bodyPr vert="horz" lIns="93307" tIns="46654" rIns="93307" bIns="46654" rtlCol="0" anchor="b"/>
          <a:lstStyle>
            <a:lvl1pPr algn="r">
              <a:defRPr sz="1200"/>
            </a:lvl1pPr>
          </a:lstStyle>
          <a:p>
            <a:fld id="{32CFD062-7E19-4E54-B7E2-86E5A07B8FFD}" type="slidenum">
              <a:rPr lang="en-US" smtClean="0"/>
              <a:t>‹#›</a:t>
            </a:fld>
            <a:endParaRPr lang="en-US" dirty="0"/>
          </a:p>
        </p:txBody>
      </p:sp>
    </p:spTree>
    <p:extLst>
      <p:ext uri="{BB962C8B-B14F-4D97-AF65-F5344CB8AC3E}">
        <p14:creationId xmlns:p14="http://schemas.microsoft.com/office/powerpoint/2010/main" val="36104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1</a:t>
            </a:fld>
            <a:endParaRPr lang="en-US" dirty="0"/>
          </a:p>
        </p:txBody>
      </p:sp>
    </p:spTree>
    <p:extLst>
      <p:ext uri="{BB962C8B-B14F-4D97-AF65-F5344CB8AC3E}">
        <p14:creationId xmlns:p14="http://schemas.microsoft.com/office/powerpoint/2010/main" val="336009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Attended</a:t>
            </a:r>
            <a:r>
              <a:rPr lang="en-US" baseline="0" dirty="0" smtClean="0"/>
              <a:t> 9 events in 2024. 6k in OT cost </a:t>
            </a:r>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14</a:t>
            </a:fld>
            <a:endParaRPr lang="en-US" dirty="0"/>
          </a:p>
        </p:txBody>
      </p:sp>
    </p:spTree>
    <p:extLst>
      <p:ext uri="{BB962C8B-B14F-4D97-AF65-F5344CB8AC3E}">
        <p14:creationId xmlns:p14="http://schemas.microsoft.com/office/powerpoint/2010/main" val="88780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the 7 hires.</a:t>
            </a:r>
            <a:r>
              <a:rPr lang="en-US" baseline="0" dirty="0" smtClean="0"/>
              <a:t>  4 were for resignation/retirement in FY25 and 3 are from prior fiscal year retirement/promotions that were not filled</a:t>
            </a:r>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2</a:t>
            </a:fld>
            <a:endParaRPr lang="en-US" dirty="0"/>
          </a:p>
        </p:txBody>
      </p:sp>
    </p:spTree>
    <p:extLst>
      <p:ext uri="{BB962C8B-B14F-4D97-AF65-F5344CB8AC3E}">
        <p14:creationId xmlns:p14="http://schemas.microsoft.com/office/powerpoint/2010/main" val="157650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Increase in service calls from</a:t>
            </a:r>
            <a:r>
              <a:rPr lang="en-US" baseline="0" dirty="0" smtClean="0"/>
              <a:t> 2022 to 2023, 1.89% increase from 2023 to 2024, 5.82% increase from 2022-2024.</a:t>
            </a:r>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4</a:t>
            </a:fld>
            <a:endParaRPr lang="en-US" dirty="0"/>
          </a:p>
        </p:txBody>
      </p:sp>
    </p:spTree>
    <p:extLst>
      <p:ext uri="{BB962C8B-B14F-4D97-AF65-F5344CB8AC3E}">
        <p14:creationId xmlns:p14="http://schemas.microsoft.com/office/powerpoint/2010/main" val="306223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FBI Classifies</a:t>
            </a:r>
            <a:r>
              <a:rPr lang="en-US" baseline="0" dirty="0" smtClean="0"/>
              <a:t> these as “Part 1” or Major Crimes that they define as the major crimes plaguing society in the US, Larceny included shoplifting (28).</a:t>
            </a:r>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5</a:t>
            </a:fld>
            <a:endParaRPr lang="en-US" dirty="0"/>
          </a:p>
        </p:txBody>
      </p:sp>
    </p:spTree>
    <p:extLst>
      <p:ext uri="{BB962C8B-B14F-4D97-AF65-F5344CB8AC3E}">
        <p14:creationId xmlns:p14="http://schemas.microsoft.com/office/powerpoint/2010/main" val="370819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2024- OD’s 15 residents &amp; 4 non-residents (Avg. age</a:t>
            </a:r>
            <a:r>
              <a:rPr lang="en-US" baseline="0" dirty="0" smtClean="0"/>
              <a:t> 45)</a:t>
            </a:r>
            <a:r>
              <a:rPr lang="en-US" dirty="0" smtClean="0"/>
              <a:t> OD deaths 2 residents &amp; 1 non-resident (Avg. age 49)</a:t>
            </a:r>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7</a:t>
            </a:fld>
            <a:endParaRPr lang="en-US" dirty="0"/>
          </a:p>
        </p:txBody>
      </p:sp>
    </p:spTree>
    <p:extLst>
      <p:ext uri="{BB962C8B-B14F-4D97-AF65-F5344CB8AC3E}">
        <p14:creationId xmlns:p14="http://schemas.microsoft.com/office/powerpoint/2010/main" val="104172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Seek funding for the creation of a Department Deputy Chief (non-civil service/non-union).  This position would create a defined chain of command structure and would prepare for future succession planning for the police department.  The position would also allow for a non-union, command staff member, to oversee and conduct Internal Affairs investigations, oversee and coordinate with the newly created Police Officer Standards and Training Commission (POSTC) requirements, to be the department public information officer and to assist with public records requests and budget preparation. The Deputy Chief would also oversee the department's body worn camera (BWC) program (agreed upon in CBA), as well as overseeing building, police vehicle maintenance and oversee all division commanders. </a:t>
            </a:r>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10</a:t>
            </a:fld>
            <a:endParaRPr lang="en-US" dirty="0"/>
          </a:p>
        </p:txBody>
      </p:sp>
    </p:spTree>
    <p:extLst>
      <p:ext uri="{BB962C8B-B14F-4D97-AF65-F5344CB8AC3E}">
        <p14:creationId xmlns:p14="http://schemas.microsoft.com/office/powerpoint/2010/main" val="86222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Certification &amp; Accreditation are self-initiated process that police agencies voluntarily strive to meet and maintain standards that have been established as best practices.</a:t>
            </a:r>
            <a:r>
              <a:rPr lang="en-US" baseline="0" dirty="0" smtClean="0"/>
              <a:t> This is done through directives, policy, and procedure and most importantly practice. Standards can be equipment, holding facility, evidence and property room related, among other things (invest. Checklist, backgrounds, audits).  Cert. is 178 standards.</a:t>
            </a:r>
            <a:endParaRPr lang="en-US" dirty="0" smtClean="0"/>
          </a:p>
          <a:p>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11</a:t>
            </a:fld>
            <a:endParaRPr lang="en-US" dirty="0"/>
          </a:p>
        </p:txBody>
      </p:sp>
    </p:spTree>
    <p:extLst>
      <p:ext uri="{BB962C8B-B14F-4D97-AF65-F5344CB8AC3E}">
        <p14:creationId xmlns:p14="http://schemas.microsoft.com/office/powerpoint/2010/main" val="127805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For body armor, we have to purchase</a:t>
            </a:r>
            <a:r>
              <a:rPr lang="en-US" baseline="0" dirty="0" smtClean="0"/>
              <a:t> armor for 2 new officers, Approx. $1,200.00 per officer. </a:t>
            </a:r>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12</a:t>
            </a:fld>
            <a:endParaRPr lang="en-US" dirty="0"/>
          </a:p>
        </p:txBody>
      </p:sp>
    </p:spTree>
    <p:extLst>
      <p:ext uri="{BB962C8B-B14F-4D97-AF65-F5344CB8AC3E}">
        <p14:creationId xmlns:p14="http://schemas.microsoft.com/office/powerpoint/2010/main" val="145935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events</a:t>
            </a:r>
            <a:r>
              <a:rPr lang="en-US" baseline="0" dirty="0" smtClean="0"/>
              <a:t> have costs that are not funded in our OT and operating budgets. </a:t>
            </a:r>
            <a:endParaRPr lang="en-US" dirty="0"/>
          </a:p>
        </p:txBody>
      </p:sp>
      <p:sp>
        <p:nvSpPr>
          <p:cNvPr id="4" name="Slide Number Placeholder 3"/>
          <p:cNvSpPr>
            <a:spLocks noGrp="1"/>
          </p:cNvSpPr>
          <p:nvPr>
            <p:ph type="sldNum" sz="quarter" idx="10"/>
          </p:nvPr>
        </p:nvSpPr>
        <p:spPr/>
        <p:txBody>
          <a:bodyPr/>
          <a:lstStyle/>
          <a:p>
            <a:fld id="{32CFD062-7E19-4E54-B7E2-86E5A07B8FFD}" type="slidenum">
              <a:rPr lang="en-US" smtClean="0"/>
              <a:t>13</a:t>
            </a:fld>
            <a:endParaRPr lang="en-US" dirty="0"/>
          </a:p>
        </p:txBody>
      </p:sp>
    </p:spTree>
    <p:extLst>
      <p:ext uri="{BB962C8B-B14F-4D97-AF65-F5344CB8AC3E}">
        <p14:creationId xmlns:p14="http://schemas.microsoft.com/office/powerpoint/2010/main" val="126202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289541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161098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3543395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379F0-A504-4877-9CFD-189A207762D2}"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119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127832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75427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1732409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14348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233145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188302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75903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140973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100302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73495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162273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60127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B0E9-E9F3-4790-9FD5-38169FE28107}"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379F0-A504-4877-9CFD-189A207762D2}" type="slidenum">
              <a:rPr lang="en-US" smtClean="0"/>
              <a:t>‹#›</a:t>
            </a:fld>
            <a:endParaRPr lang="en-US" dirty="0"/>
          </a:p>
        </p:txBody>
      </p:sp>
    </p:spTree>
    <p:extLst>
      <p:ext uri="{BB962C8B-B14F-4D97-AF65-F5344CB8AC3E}">
        <p14:creationId xmlns:p14="http://schemas.microsoft.com/office/powerpoint/2010/main" val="232948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F0DB0E9-E9F3-4790-9FD5-38169FE28107}" type="datetimeFigureOut">
              <a:rPr lang="en-US" smtClean="0"/>
              <a:t>1/7/2025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6379F0-A504-4877-9CFD-189A207762D2}" type="slidenum">
              <a:rPr lang="en-US" smtClean="0"/>
              <a:t>‹#›</a:t>
            </a:fld>
            <a:endParaRPr lang="en-US" dirty="0"/>
          </a:p>
        </p:txBody>
      </p:sp>
    </p:spTree>
    <p:extLst>
      <p:ext uri="{BB962C8B-B14F-4D97-AF65-F5344CB8AC3E}">
        <p14:creationId xmlns:p14="http://schemas.microsoft.com/office/powerpoint/2010/main" val="12253742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0538" y="2074985"/>
            <a:ext cx="8997462" cy="378147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4400" dirty="0" smtClean="0"/>
              <a:t>Stoneham Police Department</a:t>
            </a:r>
            <a:br>
              <a:rPr lang="en-US" sz="4400" dirty="0" smtClean="0"/>
            </a:br>
            <a:r>
              <a:rPr lang="en-US" sz="4400" dirty="0" smtClean="0"/>
              <a:t>Select Board Presentation </a:t>
            </a:r>
            <a:br>
              <a:rPr lang="en-US" sz="4400" dirty="0" smtClean="0"/>
            </a:br>
            <a:r>
              <a:rPr lang="en-US" sz="4400" dirty="0" smtClean="0"/>
              <a:t>January 7, 2025</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995" y="419491"/>
            <a:ext cx="3124547" cy="3005778"/>
          </a:xfrm>
          <a:prstGeom prst="rect">
            <a:avLst/>
          </a:prstGeom>
        </p:spPr>
      </p:pic>
    </p:spTree>
    <p:extLst>
      <p:ext uri="{BB962C8B-B14F-4D97-AF65-F5344CB8AC3E}">
        <p14:creationId xmlns:p14="http://schemas.microsoft.com/office/powerpoint/2010/main" val="12859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9" y="199327"/>
            <a:ext cx="10353761" cy="667686"/>
          </a:xfrm>
        </p:spPr>
        <p:txBody>
          <a:bodyPr/>
          <a:lstStyle/>
          <a:p>
            <a:pPr algn="ctr"/>
            <a:r>
              <a:rPr lang="en-US" b="1" dirty="0" smtClean="0"/>
              <a:t>FY2026 Goals</a:t>
            </a:r>
            <a:endParaRPr lang="en-US" b="1" dirty="0"/>
          </a:p>
        </p:txBody>
      </p:sp>
      <p:sp>
        <p:nvSpPr>
          <p:cNvPr id="3" name="Content Placeholder 2"/>
          <p:cNvSpPr>
            <a:spLocks noGrp="1"/>
          </p:cNvSpPr>
          <p:nvPr>
            <p:ph idx="1"/>
          </p:nvPr>
        </p:nvSpPr>
        <p:spPr>
          <a:xfrm>
            <a:off x="684936" y="888023"/>
            <a:ext cx="10811480" cy="5743915"/>
          </a:xfrm>
        </p:spPr>
        <p:txBody>
          <a:bodyPr>
            <a:normAutofit/>
          </a:bodyPr>
          <a:lstStyle/>
          <a:p>
            <a:r>
              <a:rPr lang="en-US" sz="2200" dirty="0" smtClean="0"/>
              <a:t>Continue the hiring process for recruits filling existing Department vacancies (1) FY’24 and (1) FY’25.</a:t>
            </a:r>
          </a:p>
          <a:p>
            <a:r>
              <a:rPr lang="en-US" sz="2200" dirty="0" smtClean="0"/>
              <a:t>Seeking funding for one (1) Deputy Police Chief, and one (1) Additional Civilian Dispatcher (mid-night shift).</a:t>
            </a:r>
          </a:p>
          <a:p>
            <a:endParaRPr lang="en-US" dirty="0" smtClean="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660" y="5770789"/>
            <a:ext cx="895176" cy="86114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558842613"/>
              </p:ext>
            </p:extLst>
          </p:nvPr>
        </p:nvGraphicFramePr>
        <p:xfrm>
          <a:off x="1751682" y="2974553"/>
          <a:ext cx="8930968" cy="3566136"/>
        </p:xfrm>
        <a:graphic>
          <a:graphicData uri="http://schemas.openxmlformats.org/drawingml/2006/table">
            <a:tbl>
              <a:tblPr firstRow="1" bandRow="1">
                <a:tableStyleId>{F5AB1C69-6EDB-4FF4-983F-18BD219EF322}</a:tableStyleId>
              </a:tblPr>
              <a:tblGrid>
                <a:gridCol w="1116371"/>
                <a:gridCol w="1116371"/>
                <a:gridCol w="1116371"/>
                <a:gridCol w="1116371"/>
                <a:gridCol w="1116371"/>
                <a:gridCol w="1116371"/>
                <a:gridCol w="1116371"/>
                <a:gridCol w="1116371"/>
              </a:tblGrid>
              <a:tr h="415140">
                <a:tc>
                  <a:txBody>
                    <a:bodyPr/>
                    <a:lstStyle/>
                    <a:p>
                      <a:r>
                        <a:rPr lang="en-US" sz="1100" dirty="0" smtClean="0"/>
                        <a:t>Community</a:t>
                      </a:r>
                      <a:endParaRPr lang="en-US" sz="1100" dirty="0"/>
                    </a:p>
                  </a:txBody>
                  <a:tcPr/>
                </a:tc>
                <a:tc>
                  <a:txBody>
                    <a:bodyPr/>
                    <a:lstStyle/>
                    <a:p>
                      <a:r>
                        <a:rPr lang="en-US" sz="1100" b="1" kern="1200" dirty="0" smtClean="0">
                          <a:solidFill>
                            <a:schemeClr val="lt1"/>
                          </a:solidFill>
                          <a:latin typeface="+mn-lt"/>
                          <a:ea typeface="+mn-ea"/>
                          <a:cs typeface="+mn-cs"/>
                        </a:rPr>
                        <a:t>Population (2020)</a:t>
                      </a:r>
                      <a:endParaRPr lang="en-US" sz="1100" b="1" kern="1200" dirty="0">
                        <a:solidFill>
                          <a:schemeClr val="lt1"/>
                        </a:solidFill>
                        <a:latin typeface="+mn-lt"/>
                        <a:ea typeface="+mn-ea"/>
                        <a:cs typeface="+mn-cs"/>
                      </a:endParaRPr>
                    </a:p>
                  </a:txBody>
                  <a:tcPr/>
                </a:tc>
                <a:tc>
                  <a:txBody>
                    <a:bodyPr/>
                    <a:lstStyle/>
                    <a:p>
                      <a:r>
                        <a:rPr lang="en-US" sz="1100" b="1" kern="1200" dirty="0" smtClean="0">
                          <a:solidFill>
                            <a:schemeClr val="lt1"/>
                          </a:solidFill>
                          <a:latin typeface="+mn-lt"/>
                          <a:ea typeface="+mn-ea"/>
                          <a:cs typeface="+mn-cs"/>
                        </a:rPr>
                        <a:t>Deputy Chief/XO</a:t>
                      </a:r>
                      <a:endParaRPr lang="en-US" sz="1100" b="1" kern="1200" dirty="0">
                        <a:solidFill>
                          <a:schemeClr val="lt1"/>
                        </a:solidFill>
                        <a:latin typeface="+mn-lt"/>
                        <a:ea typeface="+mn-ea"/>
                        <a:cs typeface="+mn-cs"/>
                      </a:endParaRPr>
                    </a:p>
                  </a:txBody>
                  <a:tcPr/>
                </a:tc>
                <a:tc>
                  <a:txBody>
                    <a:bodyPr/>
                    <a:lstStyle/>
                    <a:p>
                      <a:pPr marL="0" algn="l" defTabSz="914400" rtl="0" eaLnBrk="1" latinLnBrk="0" hangingPunct="1"/>
                      <a:r>
                        <a:rPr lang="en-US" sz="1100" b="1" kern="1200" dirty="0" smtClean="0">
                          <a:solidFill>
                            <a:schemeClr val="lt1"/>
                          </a:solidFill>
                          <a:latin typeface="+mn-lt"/>
                          <a:ea typeface="+mn-ea"/>
                          <a:cs typeface="+mn-cs"/>
                        </a:rPr>
                        <a:t>Captains</a:t>
                      </a:r>
                      <a:endParaRPr lang="en-US" sz="1100" b="1" kern="1200" dirty="0">
                        <a:solidFill>
                          <a:schemeClr val="lt1"/>
                        </a:solidFill>
                        <a:latin typeface="+mn-lt"/>
                        <a:ea typeface="+mn-ea"/>
                        <a:cs typeface="+mn-cs"/>
                      </a:endParaRPr>
                    </a:p>
                  </a:txBody>
                  <a:tcPr/>
                </a:tc>
                <a:tc>
                  <a:txBody>
                    <a:bodyPr/>
                    <a:lstStyle/>
                    <a:p>
                      <a:pPr marL="0" algn="l" defTabSz="914400" rtl="0" eaLnBrk="1" latinLnBrk="0" hangingPunct="1"/>
                      <a:r>
                        <a:rPr lang="en-US" sz="1100" b="1" kern="1200" dirty="0" smtClean="0">
                          <a:solidFill>
                            <a:schemeClr val="lt1"/>
                          </a:solidFill>
                          <a:latin typeface="+mn-lt"/>
                          <a:ea typeface="+mn-ea"/>
                          <a:cs typeface="+mn-cs"/>
                        </a:rPr>
                        <a:t>Lieutenants</a:t>
                      </a:r>
                      <a:endParaRPr lang="en-US" sz="1100" b="1" kern="1200" dirty="0">
                        <a:solidFill>
                          <a:schemeClr val="lt1"/>
                        </a:solidFill>
                        <a:latin typeface="+mn-lt"/>
                        <a:ea typeface="+mn-ea"/>
                        <a:cs typeface="+mn-cs"/>
                      </a:endParaRPr>
                    </a:p>
                  </a:txBody>
                  <a:tcPr/>
                </a:tc>
                <a:tc>
                  <a:txBody>
                    <a:bodyPr/>
                    <a:lstStyle/>
                    <a:p>
                      <a:pPr marL="0" algn="l" defTabSz="914400" rtl="0" eaLnBrk="1" latinLnBrk="0" hangingPunct="1"/>
                      <a:r>
                        <a:rPr lang="en-US" sz="1100" b="1" kern="1200" dirty="0" smtClean="0">
                          <a:solidFill>
                            <a:schemeClr val="lt1"/>
                          </a:solidFill>
                          <a:latin typeface="+mn-lt"/>
                          <a:ea typeface="+mn-ea"/>
                          <a:cs typeface="+mn-cs"/>
                        </a:rPr>
                        <a:t>Sergeants</a:t>
                      </a:r>
                      <a:endParaRPr lang="en-US" sz="1100" b="1" kern="1200" dirty="0">
                        <a:solidFill>
                          <a:schemeClr val="lt1"/>
                        </a:solidFill>
                        <a:latin typeface="+mn-lt"/>
                        <a:ea typeface="+mn-ea"/>
                        <a:cs typeface="+mn-cs"/>
                      </a:endParaRPr>
                    </a:p>
                  </a:txBody>
                  <a:tcPr/>
                </a:tc>
                <a:tc>
                  <a:txBody>
                    <a:bodyPr/>
                    <a:lstStyle/>
                    <a:p>
                      <a:pPr marL="0" algn="l" defTabSz="914400" rtl="0" eaLnBrk="1" latinLnBrk="0" hangingPunct="1"/>
                      <a:r>
                        <a:rPr lang="en-US" sz="1100" b="1" kern="1200" dirty="0" smtClean="0">
                          <a:solidFill>
                            <a:schemeClr val="lt1"/>
                          </a:solidFill>
                          <a:latin typeface="+mn-lt"/>
                          <a:ea typeface="+mn-ea"/>
                          <a:cs typeface="+mn-cs"/>
                        </a:rPr>
                        <a:t>Police Officers</a:t>
                      </a:r>
                      <a:endParaRPr lang="en-US" sz="1100" b="1" kern="1200" dirty="0">
                        <a:solidFill>
                          <a:schemeClr val="lt1"/>
                        </a:solidFill>
                        <a:latin typeface="+mn-lt"/>
                        <a:ea typeface="+mn-ea"/>
                        <a:cs typeface="+mn-cs"/>
                      </a:endParaRPr>
                    </a:p>
                  </a:txBody>
                  <a:tcPr/>
                </a:tc>
                <a:tc>
                  <a:txBody>
                    <a:bodyPr/>
                    <a:lstStyle/>
                    <a:p>
                      <a:pPr marL="0" algn="l" defTabSz="914400" rtl="0" eaLnBrk="1" latinLnBrk="0" hangingPunct="1"/>
                      <a:r>
                        <a:rPr lang="en-US" sz="1100" b="1" kern="1200" dirty="0" smtClean="0">
                          <a:solidFill>
                            <a:schemeClr val="lt1"/>
                          </a:solidFill>
                          <a:latin typeface="+mn-lt"/>
                          <a:ea typeface="+mn-ea"/>
                          <a:cs typeface="+mn-cs"/>
                        </a:rPr>
                        <a:t>Total Dept. Complement</a:t>
                      </a:r>
                      <a:endParaRPr lang="en-US" sz="1100" b="1" kern="1200" dirty="0">
                        <a:solidFill>
                          <a:schemeClr val="lt1"/>
                        </a:solidFill>
                        <a:latin typeface="+mn-lt"/>
                        <a:ea typeface="+mn-ea"/>
                        <a:cs typeface="+mn-cs"/>
                      </a:endParaRPr>
                    </a:p>
                  </a:txBody>
                  <a:tcPr/>
                </a:tc>
              </a:tr>
              <a:tr h="348824">
                <a:tc>
                  <a:txBody>
                    <a:bodyPr/>
                    <a:lstStyle/>
                    <a:p>
                      <a:pPr algn="l"/>
                      <a:r>
                        <a:rPr lang="en-US" sz="1100" dirty="0" smtClean="0"/>
                        <a:t>Stoneham</a:t>
                      </a:r>
                    </a:p>
                  </a:txBody>
                  <a:tcPr/>
                </a:tc>
                <a:tc>
                  <a:txBody>
                    <a:bodyPr/>
                    <a:lstStyle/>
                    <a:p>
                      <a:pPr algn="ctr"/>
                      <a:r>
                        <a:rPr lang="en-US" sz="1100" dirty="0" smtClean="0"/>
                        <a:t>23,244</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31</a:t>
                      </a:r>
                      <a:endParaRPr lang="en-US" sz="1100" dirty="0"/>
                    </a:p>
                  </a:txBody>
                  <a:tcPr/>
                </a:tc>
                <a:tc>
                  <a:txBody>
                    <a:bodyPr/>
                    <a:lstStyle/>
                    <a:p>
                      <a:pPr algn="ctr"/>
                      <a:r>
                        <a:rPr lang="en-US" sz="1100" dirty="0" smtClean="0"/>
                        <a:t>44 (budgeted)</a:t>
                      </a:r>
                      <a:endParaRPr lang="en-US" sz="1100" dirty="0"/>
                    </a:p>
                  </a:txBody>
                  <a:tcPr/>
                </a:tc>
              </a:tr>
              <a:tr h="348824">
                <a:tc>
                  <a:txBody>
                    <a:bodyPr/>
                    <a:lstStyle/>
                    <a:p>
                      <a:r>
                        <a:rPr lang="en-US" sz="1100" dirty="0" smtClean="0"/>
                        <a:t>Melrose</a:t>
                      </a:r>
                      <a:endParaRPr lang="en-US" sz="1100" dirty="0"/>
                    </a:p>
                  </a:txBody>
                  <a:tcPr/>
                </a:tc>
                <a:tc>
                  <a:txBody>
                    <a:bodyPr/>
                    <a:lstStyle/>
                    <a:p>
                      <a:pPr algn="ctr"/>
                      <a:r>
                        <a:rPr lang="en-US" sz="1100" dirty="0" smtClean="0"/>
                        <a:t>29,817</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10</a:t>
                      </a:r>
                      <a:endParaRPr lang="en-US" sz="1100" dirty="0"/>
                    </a:p>
                  </a:txBody>
                  <a:tcPr/>
                </a:tc>
                <a:tc>
                  <a:txBody>
                    <a:bodyPr/>
                    <a:lstStyle/>
                    <a:p>
                      <a:pPr algn="ctr"/>
                      <a:r>
                        <a:rPr lang="en-US" sz="1100" dirty="0" smtClean="0"/>
                        <a:t>35</a:t>
                      </a:r>
                      <a:endParaRPr lang="en-US" sz="1100" dirty="0"/>
                    </a:p>
                  </a:txBody>
                  <a:tcPr/>
                </a:tc>
                <a:tc>
                  <a:txBody>
                    <a:bodyPr/>
                    <a:lstStyle/>
                    <a:p>
                      <a:pPr algn="ctr"/>
                      <a:r>
                        <a:rPr lang="en-US" sz="1100" dirty="0" smtClean="0"/>
                        <a:t>50</a:t>
                      </a:r>
                      <a:endParaRPr lang="en-US" sz="1100" dirty="0"/>
                    </a:p>
                  </a:txBody>
                  <a:tcPr/>
                </a:tc>
              </a:tr>
              <a:tr h="348824">
                <a:tc>
                  <a:txBody>
                    <a:bodyPr/>
                    <a:lstStyle/>
                    <a:p>
                      <a:r>
                        <a:rPr lang="en-US" sz="1100" dirty="0" smtClean="0"/>
                        <a:t>Saugus</a:t>
                      </a:r>
                      <a:endParaRPr lang="en-US" sz="1100" dirty="0"/>
                    </a:p>
                  </a:txBody>
                  <a:tcPr/>
                </a:tc>
                <a:tc>
                  <a:txBody>
                    <a:bodyPr/>
                    <a:lstStyle/>
                    <a:p>
                      <a:pPr algn="ctr"/>
                      <a:r>
                        <a:rPr lang="en-US" sz="1100" dirty="0" smtClean="0"/>
                        <a:t>28,619</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9</a:t>
                      </a:r>
                      <a:endParaRPr lang="en-US" sz="1100" dirty="0"/>
                    </a:p>
                  </a:txBody>
                  <a:tcPr/>
                </a:tc>
                <a:tc>
                  <a:txBody>
                    <a:bodyPr/>
                    <a:lstStyle/>
                    <a:p>
                      <a:pPr algn="ctr"/>
                      <a:r>
                        <a:rPr lang="en-US" sz="1100" dirty="0" smtClean="0"/>
                        <a:t>50</a:t>
                      </a:r>
                      <a:endParaRPr lang="en-US" sz="1100" dirty="0"/>
                    </a:p>
                  </a:txBody>
                  <a:tcPr/>
                </a:tc>
                <a:tc>
                  <a:txBody>
                    <a:bodyPr/>
                    <a:lstStyle/>
                    <a:p>
                      <a:pPr algn="ctr"/>
                      <a:r>
                        <a:rPr lang="en-US" sz="1100" dirty="0" smtClean="0"/>
                        <a:t>68</a:t>
                      </a:r>
                      <a:endParaRPr lang="en-US" sz="1100" dirty="0"/>
                    </a:p>
                  </a:txBody>
                  <a:tcPr/>
                </a:tc>
              </a:tr>
              <a:tr h="348824">
                <a:tc>
                  <a:txBody>
                    <a:bodyPr/>
                    <a:lstStyle/>
                    <a:p>
                      <a:r>
                        <a:rPr lang="en-US" sz="1100" dirty="0" smtClean="0"/>
                        <a:t>Danvers</a:t>
                      </a:r>
                      <a:endParaRPr lang="en-US" sz="1100" dirty="0"/>
                    </a:p>
                  </a:txBody>
                  <a:tcPr/>
                </a:tc>
                <a:tc>
                  <a:txBody>
                    <a:bodyPr/>
                    <a:lstStyle/>
                    <a:p>
                      <a:pPr algn="ctr"/>
                      <a:r>
                        <a:rPr lang="en-US" sz="1100" dirty="0" smtClean="0"/>
                        <a:t>28,087</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33</a:t>
                      </a:r>
                      <a:endParaRPr lang="en-US" sz="1100" dirty="0"/>
                    </a:p>
                  </a:txBody>
                  <a:tcPr/>
                </a:tc>
                <a:tc>
                  <a:txBody>
                    <a:bodyPr/>
                    <a:lstStyle/>
                    <a:p>
                      <a:pPr algn="ctr"/>
                      <a:r>
                        <a:rPr lang="en-US" sz="1100" dirty="0" smtClean="0"/>
                        <a:t>47</a:t>
                      </a:r>
                      <a:endParaRPr lang="en-US" sz="1100" dirty="0"/>
                    </a:p>
                  </a:txBody>
                  <a:tcPr/>
                </a:tc>
              </a:tr>
              <a:tr h="348824">
                <a:tc>
                  <a:txBody>
                    <a:bodyPr/>
                    <a:lstStyle/>
                    <a:p>
                      <a:r>
                        <a:rPr lang="en-US" sz="1100" dirty="0" smtClean="0"/>
                        <a:t>Wakefield</a:t>
                      </a:r>
                      <a:endParaRPr lang="en-US" sz="1100" dirty="0"/>
                    </a:p>
                  </a:txBody>
                  <a:tcPr/>
                </a:tc>
                <a:tc>
                  <a:txBody>
                    <a:bodyPr/>
                    <a:lstStyle/>
                    <a:p>
                      <a:pPr algn="ctr"/>
                      <a:r>
                        <a:rPr lang="en-US" sz="1100" dirty="0" smtClean="0"/>
                        <a:t>27,090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11</a:t>
                      </a:r>
                      <a:endParaRPr lang="en-US" sz="1100" dirty="0"/>
                    </a:p>
                  </a:txBody>
                  <a:tcPr/>
                </a:tc>
                <a:tc>
                  <a:txBody>
                    <a:bodyPr/>
                    <a:lstStyle/>
                    <a:p>
                      <a:pPr algn="ctr"/>
                      <a:r>
                        <a:rPr lang="en-US" sz="1100" dirty="0" smtClean="0"/>
                        <a:t>32</a:t>
                      </a:r>
                      <a:endParaRPr lang="en-US" sz="1100" dirty="0"/>
                    </a:p>
                  </a:txBody>
                  <a:tcPr/>
                </a:tc>
                <a:tc>
                  <a:txBody>
                    <a:bodyPr/>
                    <a:lstStyle/>
                    <a:p>
                      <a:pPr algn="ctr"/>
                      <a:r>
                        <a:rPr lang="en-US" sz="1100" dirty="0" smtClean="0"/>
                        <a:t>47</a:t>
                      </a:r>
                      <a:endParaRPr lang="en-US" sz="1100" dirty="0"/>
                    </a:p>
                  </a:txBody>
                  <a:tcPr/>
                </a:tc>
              </a:tr>
              <a:tr h="348824">
                <a:tc>
                  <a:txBody>
                    <a:bodyPr/>
                    <a:lstStyle/>
                    <a:p>
                      <a:r>
                        <a:rPr lang="en-US" sz="1100" dirty="0" smtClean="0"/>
                        <a:t>Winchester</a:t>
                      </a:r>
                      <a:endParaRPr lang="en-US" sz="1100" dirty="0"/>
                    </a:p>
                  </a:txBody>
                  <a:tcPr/>
                </a:tc>
                <a:tc>
                  <a:txBody>
                    <a:bodyPr/>
                    <a:lstStyle/>
                    <a:p>
                      <a:pPr algn="ctr"/>
                      <a:r>
                        <a:rPr lang="en-US" sz="1100" dirty="0" smtClean="0"/>
                        <a:t>22,970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27</a:t>
                      </a:r>
                      <a:endParaRPr lang="en-US" sz="1100" dirty="0"/>
                    </a:p>
                  </a:txBody>
                  <a:tcPr/>
                </a:tc>
                <a:tc>
                  <a:txBody>
                    <a:bodyPr/>
                    <a:lstStyle/>
                    <a:p>
                      <a:pPr algn="ctr"/>
                      <a:r>
                        <a:rPr lang="en-US" sz="1100" dirty="0" smtClean="0"/>
                        <a:t>40</a:t>
                      </a:r>
                      <a:endParaRPr lang="en-US" sz="1100" dirty="0"/>
                    </a:p>
                  </a:txBody>
                  <a:tcPr/>
                </a:tc>
              </a:tr>
              <a:tr h="348824">
                <a:tc>
                  <a:txBody>
                    <a:bodyPr/>
                    <a:lstStyle/>
                    <a:p>
                      <a:r>
                        <a:rPr lang="en-US" sz="1100" dirty="0" smtClean="0"/>
                        <a:t>Reading</a:t>
                      </a:r>
                      <a:endParaRPr lang="en-US" sz="1100" dirty="0"/>
                    </a:p>
                  </a:txBody>
                  <a:tcPr/>
                </a:tc>
                <a:tc>
                  <a:txBody>
                    <a:bodyPr/>
                    <a:lstStyle/>
                    <a:p>
                      <a:pPr algn="ctr"/>
                      <a:r>
                        <a:rPr lang="en-US" sz="1100" dirty="0" smtClean="0"/>
                        <a:t>25,518</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32</a:t>
                      </a:r>
                      <a:endParaRPr lang="en-US" sz="1100" dirty="0"/>
                    </a:p>
                  </a:txBody>
                  <a:tcPr/>
                </a:tc>
                <a:tc>
                  <a:txBody>
                    <a:bodyPr/>
                    <a:lstStyle/>
                    <a:p>
                      <a:pPr algn="ctr"/>
                      <a:r>
                        <a:rPr lang="en-US" sz="1100" dirty="0" smtClean="0"/>
                        <a:t>46</a:t>
                      </a:r>
                      <a:endParaRPr lang="en-US" sz="1100" dirty="0"/>
                    </a:p>
                  </a:txBody>
                  <a:tcPr/>
                </a:tc>
              </a:tr>
              <a:tr h="348824">
                <a:tc>
                  <a:txBody>
                    <a:bodyPr/>
                    <a:lstStyle/>
                    <a:p>
                      <a:r>
                        <a:rPr lang="en-US" sz="1100" dirty="0" smtClean="0"/>
                        <a:t>Wilmington</a:t>
                      </a:r>
                      <a:endParaRPr lang="en-US" sz="1100" dirty="0"/>
                    </a:p>
                  </a:txBody>
                  <a:tcPr/>
                </a:tc>
                <a:tc>
                  <a:txBody>
                    <a:bodyPr/>
                    <a:lstStyle/>
                    <a:p>
                      <a:pPr algn="ctr"/>
                      <a:r>
                        <a:rPr lang="en-US" sz="1100" dirty="0" smtClean="0"/>
                        <a:t>23,349</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38</a:t>
                      </a:r>
                      <a:endParaRPr lang="en-US" sz="1100" dirty="0"/>
                    </a:p>
                  </a:txBody>
                  <a:tcPr/>
                </a:tc>
                <a:tc>
                  <a:txBody>
                    <a:bodyPr/>
                    <a:lstStyle/>
                    <a:p>
                      <a:pPr algn="ctr"/>
                      <a:r>
                        <a:rPr lang="en-US" sz="1100" dirty="0" smtClean="0"/>
                        <a:t>52</a:t>
                      </a:r>
                      <a:endParaRPr lang="en-US" sz="1100" dirty="0"/>
                    </a:p>
                  </a:txBody>
                  <a:tcPr/>
                </a:tc>
              </a:tr>
              <a:tr h="348824">
                <a:tc>
                  <a:txBody>
                    <a:bodyPr/>
                    <a:lstStyle/>
                    <a:p>
                      <a:r>
                        <a:rPr lang="en-US" sz="1100" dirty="0" smtClean="0"/>
                        <a:t>North Reading</a:t>
                      </a:r>
                      <a:endParaRPr lang="en-US" sz="1100" dirty="0"/>
                    </a:p>
                  </a:txBody>
                  <a:tcPr/>
                </a:tc>
                <a:tc>
                  <a:txBody>
                    <a:bodyPr/>
                    <a:lstStyle/>
                    <a:p>
                      <a:pPr algn="ctr"/>
                      <a:r>
                        <a:rPr lang="en-US" sz="1100" dirty="0" smtClean="0"/>
                        <a:t>15,554</a:t>
                      </a:r>
                      <a:endParaRPr lang="en-US" sz="1100" dirty="0"/>
                    </a:p>
                  </a:txBody>
                  <a:tcPr/>
                </a:tc>
                <a:tc>
                  <a:txBody>
                    <a:bodyPr/>
                    <a:lstStyle/>
                    <a:p>
                      <a:pPr algn="ctr"/>
                      <a:r>
                        <a:rPr lang="en-US" sz="1100" dirty="0" smtClean="0"/>
                        <a:t>1 XO</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21</a:t>
                      </a:r>
                      <a:endParaRPr lang="en-US" sz="1100" dirty="0"/>
                    </a:p>
                  </a:txBody>
                  <a:tcPr/>
                </a:tc>
                <a:tc>
                  <a:txBody>
                    <a:bodyPr/>
                    <a:lstStyle/>
                    <a:p>
                      <a:pPr algn="ctr"/>
                      <a:r>
                        <a:rPr lang="en-US" sz="1100" dirty="0" smtClean="0"/>
                        <a:t>32</a:t>
                      </a:r>
                      <a:endParaRPr lang="en-US" sz="1100" dirty="0"/>
                    </a:p>
                  </a:txBody>
                  <a:tcPr/>
                </a:tc>
              </a:tr>
            </a:tbl>
          </a:graphicData>
        </a:graphic>
      </p:graphicFrame>
    </p:spTree>
    <p:extLst>
      <p:ext uri="{BB962C8B-B14F-4D97-AF65-F5344CB8AC3E}">
        <p14:creationId xmlns:p14="http://schemas.microsoft.com/office/powerpoint/2010/main" val="166787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58" y="132204"/>
            <a:ext cx="10353761" cy="646947"/>
          </a:xfrm>
        </p:spPr>
        <p:txBody>
          <a:bodyPr/>
          <a:lstStyle/>
          <a:p>
            <a:r>
              <a:rPr lang="en-US" dirty="0"/>
              <a:t>FY2026 </a:t>
            </a:r>
            <a:r>
              <a:rPr lang="en-US" dirty="0" smtClean="0"/>
              <a:t>Goals Continued</a:t>
            </a:r>
            <a:endParaRPr lang="en-US" dirty="0"/>
          </a:p>
        </p:txBody>
      </p:sp>
      <p:sp>
        <p:nvSpPr>
          <p:cNvPr id="3" name="Content Placeholder 2"/>
          <p:cNvSpPr>
            <a:spLocks noGrp="1"/>
          </p:cNvSpPr>
          <p:nvPr>
            <p:ph idx="1"/>
          </p:nvPr>
        </p:nvSpPr>
        <p:spPr>
          <a:xfrm>
            <a:off x="913795" y="779151"/>
            <a:ext cx="10353762" cy="4991638"/>
          </a:xfrm>
        </p:spPr>
        <p:txBody>
          <a:bodyPr>
            <a:normAutofit fontScale="92500" lnSpcReduction="20000"/>
          </a:bodyPr>
          <a:lstStyle/>
          <a:p>
            <a:r>
              <a:rPr lang="en-US" sz="2400" dirty="0"/>
              <a:t>Continue with modification and creation of Department policies and procedures based upon requirements of police reform legislation and the Peace Officer Standards and Training Commission.</a:t>
            </a:r>
          </a:p>
          <a:p>
            <a:r>
              <a:rPr lang="en-US" sz="2400" dirty="0"/>
              <a:t>Accelerate our initiative to be certified and accredited by the Massachusetts Police Accreditation Commission.</a:t>
            </a:r>
          </a:p>
          <a:p>
            <a:r>
              <a:rPr lang="en-US" sz="2400" dirty="0"/>
              <a:t>Continued police, fire, and school department collaboration on emergency preparedness and training.</a:t>
            </a:r>
          </a:p>
          <a:p>
            <a:r>
              <a:rPr lang="en-US" sz="2400" dirty="0"/>
              <a:t>Create and Fund a Citizen’s Police Academy.</a:t>
            </a:r>
          </a:p>
          <a:p>
            <a:r>
              <a:rPr lang="en-US" sz="2400" dirty="0"/>
              <a:t>Continue to increase online presence to include Facebook and Instagram (monthly stats</a:t>
            </a:r>
            <a:r>
              <a:rPr lang="en-US" sz="2400" dirty="0" smtClean="0"/>
              <a:t>)</a:t>
            </a:r>
          </a:p>
          <a:p>
            <a:r>
              <a:rPr lang="en-US" sz="2400" dirty="0" smtClean="0"/>
              <a:t>Monitor the organizational structure and reorganization of department, make adjustments when/if necessary.</a:t>
            </a:r>
            <a:endParaRPr lang="en-US" sz="24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660" y="5770789"/>
            <a:ext cx="895176" cy="861149"/>
          </a:xfrm>
          <a:prstGeom prst="rect">
            <a:avLst/>
          </a:prstGeom>
        </p:spPr>
      </p:pic>
    </p:spTree>
    <p:extLst>
      <p:ext uri="{BB962C8B-B14F-4D97-AF65-F5344CB8AC3E}">
        <p14:creationId xmlns:p14="http://schemas.microsoft.com/office/powerpoint/2010/main" val="4244001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35" y="110169"/>
            <a:ext cx="10353761" cy="781101"/>
          </a:xfrm>
        </p:spPr>
        <p:txBody>
          <a:bodyPr/>
          <a:lstStyle/>
          <a:p>
            <a:pPr algn="ctr"/>
            <a:r>
              <a:rPr lang="en-US" b="1" dirty="0" smtClean="0"/>
              <a:t>FY2026 Budget Requests</a:t>
            </a:r>
            <a:endParaRPr lang="en-US" b="1" dirty="0"/>
          </a:p>
        </p:txBody>
      </p:sp>
      <p:sp>
        <p:nvSpPr>
          <p:cNvPr id="3" name="Content Placeholder 2"/>
          <p:cNvSpPr>
            <a:spLocks noGrp="1"/>
          </p:cNvSpPr>
          <p:nvPr>
            <p:ph idx="1"/>
          </p:nvPr>
        </p:nvSpPr>
        <p:spPr>
          <a:xfrm>
            <a:off x="514125" y="1143000"/>
            <a:ext cx="10925780" cy="5290852"/>
          </a:xfrm>
        </p:spPr>
        <p:txBody>
          <a:bodyPr>
            <a:normAutofit/>
          </a:bodyPr>
          <a:lstStyle/>
          <a:p>
            <a:r>
              <a:rPr lang="en-US" sz="1800" dirty="0" smtClean="0"/>
              <a:t>Seeking funding for one (1) Deputy Police Chief ($170K)</a:t>
            </a:r>
          </a:p>
          <a:p>
            <a:r>
              <a:rPr lang="en-US" sz="1800" dirty="0"/>
              <a:t>Seeking funding for one (1) </a:t>
            </a:r>
            <a:r>
              <a:rPr lang="en-US" sz="1800" dirty="0" smtClean="0"/>
              <a:t>Civilian Dispatcher ($52K)</a:t>
            </a:r>
          </a:p>
          <a:p>
            <a:r>
              <a:rPr lang="en-US" sz="1800" dirty="0" smtClean="0"/>
              <a:t>Continue to increase overtime funding to mirror actual overtime expenditures</a:t>
            </a:r>
          </a:p>
          <a:p>
            <a:r>
              <a:rPr lang="en-US" sz="1800" dirty="0" smtClean="0"/>
              <a:t>Increase in body armor account to purchase ballistic vests ($8.4K to $11.2K)</a:t>
            </a:r>
          </a:p>
          <a:p>
            <a:r>
              <a:rPr lang="en-US" sz="1800" dirty="0"/>
              <a:t>$</a:t>
            </a:r>
            <a:r>
              <a:rPr lang="en-US" sz="1800" dirty="0" smtClean="0"/>
              <a:t>166K </a:t>
            </a:r>
            <a:r>
              <a:rPr lang="en-US" sz="1800" dirty="0"/>
              <a:t>for two (2) marked police vehicles</a:t>
            </a:r>
          </a:p>
          <a:p>
            <a:r>
              <a:rPr lang="en-US" sz="1800" dirty="0" smtClean="0"/>
              <a:t>$30K for one (1) police motorcycle, $4K M/C related safety equipment </a:t>
            </a:r>
          </a:p>
          <a:p>
            <a:r>
              <a:rPr lang="en-US" sz="1800" dirty="0" smtClean="0"/>
              <a:t>$10K for existing cruiser repairs (non-warranty items)</a:t>
            </a:r>
          </a:p>
          <a:p>
            <a:r>
              <a:rPr lang="en-US" sz="1800" dirty="0" smtClean="0"/>
              <a:t>$12.5K for Police Evidence Room Audit</a:t>
            </a:r>
          </a:p>
          <a:p>
            <a:r>
              <a:rPr lang="en-US" sz="1800" dirty="0" smtClean="0"/>
              <a:t>$10K for Community Policing Events (Citizen’s Police Academy)</a:t>
            </a:r>
          </a:p>
          <a:p>
            <a:r>
              <a:rPr lang="en-US" sz="1800" dirty="0" smtClean="0"/>
              <a:t>$2K for Firearms Range Rental</a:t>
            </a:r>
          </a:p>
          <a:p>
            <a:r>
              <a:rPr lang="en-US" sz="1800" dirty="0" smtClean="0"/>
              <a:t>$6.4K for Police Academy Tuition, $11K Recruit Officer’s Uniforms (FY’24 &amp; FY’25) Vacancies</a:t>
            </a:r>
          </a:p>
          <a:p>
            <a:endParaRPr lang="en-US" sz="1800" dirty="0" smtClean="0"/>
          </a:p>
          <a:p>
            <a:endParaRPr lang="en-US" dirty="0" smtClean="0"/>
          </a:p>
          <a:p>
            <a:endParaRPr lang="en-US" sz="2200" dirty="0" smtClean="0"/>
          </a:p>
          <a:p>
            <a:endParaRPr lang="en-US" sz="2200" dirty="0"/>
          </a:p>
          <a:p>
            <a:pPr lvl="2"/>
            <a:endParaRPr lang="en-US" sz="2200" dirty="0" smtClean="0"/>
          </a:p>
          <a:p>
            <a:pPr lvl="2"/>
            <a:endParaRPr lang="en-US" sz="2200" dirty="0" smtClean="0"/>
          </a:p>
          <a:p>
            <a:pPr lvl="2"/>
            <a:endParaRPr lang="en-US" sz="2200" dirty="0" smtClean="0"/>
          </a:p>
          <a:p>
            <a:pPr lvl="2"/>
            <a:endParaRPr lang="en-US"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660" y="5770789"/>
            <a:ext cx="895176" cy="861149"/>
          </a:xfrm>
          <a:prstGeom prst="rect">
            <a:avLst/>
          </a:prstGeom>
        </p:spPr>
      </p:pic>
    </p:spTree>
    <p:extLst>
      <p:ext uri="{BB962C8B-B14F-4D97-AF65-F5344CB8AC3E}">
        <p14:creationId xmlns:p14="http://schemas.microsoft.com/office/powerpoint/2010/main" val="244178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7379" y="3800361"/>
            <a:ext cx="3738929" cy="2796408"/>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7932" y="954512"/>
            <a:ext cx="3302574" cy="412821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3766" y="627961"/>
            <a:ext cx="3770665" cy="478132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158" y="127930"/>
            <a:ext cx="2823370" cy="352921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09255" y="5735620"/>
            <a:ext cx="895176" cy="861149"/>
          </a:xfrm>
          <a:prstGeom prst="rect">
            <a:avLst/>
          </a:prstGeom>
        </p:spPr>
      </p:pic>
    </p:spTree>
    <p:extLst>
      <p:ext uri="{BB962C8B-B14F-4D97-AF65-F5344CB8AC3E}">
        <p14:creationId xmlns:p14="http://schemas.microsoft.com/office/powerpoint/2010/main" val="10009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9255" y="5735620"/>
            <a:ext cx="895176" cy="86114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4248" y="329184"/>
            <a:ext cx="8372856" cy="6128766"/>
          </a:xfrm>
          <a:prstGeom prst="rect">
            <a:avLst/>
          </a:prstGeom>
        </p:spPr>
      </p:pic>
    </p:spTree>
    <p:extLst>
      <p:ext uri="{BB962C8B-B14F-4D97-AF65-F5344CB8AC3E}">
        <p14:creationId xmlns:p14="http://schemas.microsoft.com/office/powerpoint/2010/main" val="239800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71005"/>
            <a:ext cx="10353761" cy="864582"/>
          </a:xfrm>
        </p:spPr>
        <p:txBody>
          <a:bodyPr/>
          <a:lstStyle/>
          <a:p>
            <a:pPr algn="ctr"/>
            <a:r>
              <a:rPr lang="en-US" b="1" dirty="0" smtClean="0"/>
              <a:t>FY2025 </a:t>
            </a:r>
            <a:r>
              <a:rPr lang="en-US" dirty="0" smtClean="0"/>
              <a:t>year in review</a:t>
            </a:r>
            <a:endParaRPr lang="en-US" b="1" dirty="0"/>
          </a:p>
        </p:txBody>
      </p:sp>
      <p:sp>
        <p:nvSpPr>
          <p:cNvPr id="4" name="Content Placeholder 3"/>
          <p:cNvSpPr>
            <a:spLocks noGrp="1"/>
          </p:cNvSpPr>
          <p:nvPr>
            <p:ph idx="1"/>
          </p:nvPr>
        </p:nvSpPr>
        <p:spPr>
          <a:xfrm>
            <a:off x="694460" y="1035587"/>
            <a:ext cx="10792430" cy="5403314"/>
          </a:xfrm>
        </p:spPr>
        <p:txBody>
          <a:bodyPr>
            <a:normAutofit fontScale="55000" lnSpcReduction="20000"/>
          </a:bodyPr>
          <a:lstStyle/>
          <a:p>
            <a:r>
              <a:rPr lang="en-US" sz="3500" dirty="0"/>
              <a:t>Four (4) </a:t>
            </a:r>
            <a:r>
              <a:rPr lang="en-US" sz="3500" dirty="0" smtClean="0"/>
              <a:t>officers and one (1) Civilian left </a:t>
            </a:r>
            <a:r>
              <a:rPr lang="en-US" sz="3500" dirty="0"/>
              <a:t>the department; two (2) </a:t>
            </a:r>
            <a:r>
              <a:rPr lang="en-US" sz="3500" dirty="0" smtClean="0"/>
              <a:t>resignations, three (3) </a:t>
            </a:r>
            <a:r>
              <a:rPr lang="en-US" sz="3500" dirty="0"/>
              <a:t>retirements </a:t>
            </a:r>
          </a:p>
          <a:p>
            <a:r>
              <a:rPr lang="en-US" sz="3500" dirty="0" smtClean="0"/>
              <a:t>Hired seven (7) Police Officers; Five (5) New Recruits, One (1) Re-Hire (Academy Trained), One (1) Lateral Transfer (Academy Trained), One (1) Civilian DV Advocate appointed</a:t>
            </a:r>
          </a:p>
          <a:p>
            <a:r>
              <a:rPr lang="en-US" sz="3500" dirty="0" smtClean="0"/>
              <a:t>One (1) officer was promoted to the rank of Sergeant </a:t>
            </a:r>
          </a:p>
          <a:p>
            <a:r>
              <a:rPr lang="en-US" sz="3500" dirty="0" smtClean="0"/>
              <a:t>One (1) Detective assigned to FBI Organized Crime Drug Enforcement Task Force (OCDETF)</a:t>
            </a:r>
          </a:p>
          <a:p>
            <a:r>
              <a:rPr lang="en-US" sz="3500" dirty="0" smtClean="0"/>
              <a:t>Stoneham PD participated in National Night Out in summer of 2024</a:t>
            </a:r>
          </a:p>
          <a:p>
            <a:r>
              <a:rPr lang="en-US" sz="3500" dirty="0" smtClean="0"/>
              <a:t>Held our first SPD Movie Night on the Common </a:t>
            </a:r>
          </a:p>
          <a:p>
            <a:r>
              <a:rPr lang="en-US" sz="3500" dirty="0" smtClean="0"/>
              <a:t>“Coffee with a Cop” events at Target</a:t>
            </a:r>
          </a:p>
          <a:p>
            <a:r>
              <a:rPr lang="en-US" sz="3500" dirty="0" smtClean="0"/>
              <a:t>Participated in 2</a:t>
            </a:r>
            <a:r>
              <a:rPr lang="en-US" sz="3500" baseline="30000" dirty="0" smtClean="0"/>
              <a:t>nd</a:t>
            </a:r>
            <a:r>
              <a:rPr lang="en-US" sz="3500" dirty="0" smtClean="0"/>
              <a:t> Annual Special Olympics Softball Game – </a:t>
            </a:r>
            <a:br>
              <a:rPr lang="en-US" sz="3500" dirty="0" smtClean="0"/>
            </a:br>
            <a:r>
              <a:rPr lang="en-US" sz="3500" dirty="0" smtClean="0"/>
              <a:t>								Sandlot Spartans- 15</a:t>
            </a:r>
            <a:br>
              <a:rPr lang="en-US" sz="3500" dirty="0" smtClean="0"/>
            </a:br>
            <a:r>
              <a:rPr lang="en-US" sz="3500" dirty="0" smtClean="0"/>
              <a:t>								PD/FD/DPW- 0</a:t>
            </a:r>
            <a:endParaRPr lang="en-US" sz="3500" dirty="0"/>
          </a:p>
          <a:p>
            <a:pPr marL="0" indent="0">
              <a:buNone/>
            </a:pPr>
            <a:r>
              <a:rPr lang="en-US" dirty="0" smtClean="0"/>
              <a:t>	 </a:t>
            </a:r>
          </a:p>
          <a:p>
            <a:endParaRPr lang="en-US" dirty="0" smtClean="0"/>
          </a:p>
          <a:p>
            <a:pPr marL="0"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660" y="5770789"/>
            <a:ext cx="895176" cy="861149"/>
          </a:xfrm>
          <a:prstGeom prst="rect">
            <a:avLst/>
          </a:prstGeom>
        </p:spPr>
      </p:pic>
    </p:spTree>
    <p:extLst>
      <p:ext uri="{BB962C8B-B14F-4D97-AF65-F5344CB8AC3E}">
        <p14:creationId xmlns:p14="http://schemas.microsoft.com/office/powerpoint/2010/main" val="18660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31354"/>
            <a:ext cx="10353761" cy="1200839"/>
          </a:xfrm>
        </p:spPr>
        <p:txBody>
          <a:bodyPr/>
          <a:lstStyle/>
          <a:p>
            <a:r>
              <a:rPr lang="en-US" dirty="0"/>
              <a:t>FY2025 </a:t>
            </a:r>
            <a:r>
              <a:rPr lang="en-US" dirty="0" smtClean="0"/>
              <a:t>year in review Continued</a:t>
            </a:r>
            <a:endParaRPr lang="en-US" dirty="0"/>
          </a:p>
        </p:txBody>
      </p:sp>
      <p:sp>
        <p:nvSpPr>
          <p:cNvPr id="3" name="Content Placeholder 2"/>
          <p:cNvSpPr>
            <a:spLocks noGrp="1"/>
          </p:cNvSpPr>
          <p:nvPr>
            <p:ph idx="1"/>
          </p:nvPr>
        </p:nvSpPr>
        <p:spPr>
          <a:xfrm>
            <a:off x="913795" y="1660499"/>
            <a:ext cx="10353762" cy="4652377"/>
          </a:xfrm>
        </p:spPr>
        <p:txBody>
          <a:bodyPr>
            <a:normAutofit fontScale="92500"/>
          </a:bodyPr>
          <a:lstStyle/>
          <a:p>
            <a:pPr algn="just"/>
            <a:r>
              <a:rPr lang="en-US" sz="2200" dirty="0" smtClean="0"/>
              <a:t>Initiated </a:t>
            </a:r>
            <a:r>
              <a:rPr lang="en-US" sz="2200" dirty="0"/>
              <a:t>department reorganization project – </a:t>
            </a:r>
            <a:r>
              <a:rPr lang="en-US" sz="2200" dirty="0" smtClean="0"/>
              <a:t>Created a new division within the organizational structure, Administrative Services Division. Also reorganized other positions within the department to ensure clear oversight and reporting guidelines. With the goal being, </a:t>
            </a:r>
            <a:r>
              <a:rPr lang="en-US" sz="2200" dirty="0"/>
              <a:t>streamlining operations, optimize existing operations by clearly defining roles and responsibilities, create new roles where </a:t>
            </a:r>
            <a:r>
              <a:rPr lang="en-US" sz="2200" dirty="0" smtClean="0"/>
              <a:t>necessary, providing for better accountability and internal communication, </a:t>
            </a:r>
            <a:r>
              <a:rPr lang="en-US" sz="2200" dirty="0"/>
              <a:t>leading to higher efficiency and service to the </a:t>
            </a:r>
            <a:r>
              <a:rPr lang="en-US" sz="2200" dirty="0" smtClean="0"/>
              <a:t>community</a:t>
            </a:r>
          </a:p>
          <a:p>
            <a:pPr algn="just"/>
            <a:r>
              <a:rPr lang="en-US" sz="2200" dirty="0" smtClean="0"/>
              <a:t>Enhanced and Revitalized the Police Background Investigation Process</a:t>
            </a:r>
          </a:p>
          <a:p>
            <a:r>
              <a:rPr lang="en-US" sz="2200" dirty="0"/>
              <a:t>Implementation of Body Worn Cameras (BWC</a:t>
            </a:r>
            <a:r>
              <a:rPr lang="en-US" sz="2200" dirty="0" smtClean="0"/>
              <a:t>), to include a new role of BWC Supervisor.</a:t>
            </a:r>
            <a:endParaRPr lang="en-US" sz="2200" dirty="0"/>
          </a:p>
          <a:p>
            <a:pPr marL="0" indent="0">
              <a:buNone/>
            </a:pPr>
            <a:r>
              <a:rPr lang="en-US" dirty="0" smtClean="0"/>
              <a:t>  </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4660" y="5770789"/>
            <a:ext cx="895176" cy="861149"/>
          </a:xfrm>
          <a:prstGeom prst="rect">
            <a:avLst/>
          </a:prstGeom>
        </p:spPr>
      </p:pic>
    </p:spTree>
    <p:extLst>
      <p:ext uri="{BB962C8B-B14F-4D97-AF65-F5344CB8AC3E}">
        <p14:creationId xmlns:p14="http://schemas.microsoft.com/office/powerpoint/2010/main" val="3576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027" y="50256"/>
            <a:ext cx="10353761" cy="924883"/>
          </a:xfrm>
        </p:spPr>
        <p:txBody>
          <a:bodyPr/>
          <a:lstStyle/>
          <a:p>
            <a:pPr algn="ctr"/>
            <a:r>
              <a:rPr lang="en-US" dirty="0" smtClean="0"/>
              <a:t>2024 Calls for service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0047219"/>
              </p:ext>
            </p:extLst>
          </p:nvPr>
        </p:nvGraphicFramePr>
        <p:xfrm>
          <a:off x="363557" y="1123720"/>
          <a:ext cx="11468559" cy="528809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920" y="113990"/>
            <a:ext cx="895176" cy="861149"/>
          </a:xfrm>
          <a:prstGeom prst="rect">
            <a:avLst/>
          </a:prstGeom>
        </p:spPr>
      </p:pic>
    </p:spTree>
    <p:extLst>
      <p:ext uri="{BB962C8B-B14F-4D97-AF65-F5344CB8AC3E}">
        <p14:creationId xmlns:p14="http://schemas.microsoft.com/office/powerpoint/2010/main" val="12336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55" y="34"/>
            <a:ext cx="10353761" cy="1040140"/>
          </a:xfrm>
        </p:spPr>
        <p:txBody>
          <a:bodyPr/>
          <a:lstStyle/>
          <a:p>
            <a:pPr algn="ctr"/>
            <a:r>
              <a:rPr lang="en-US" dirty="0" smtClean="0"/>
              <a:t>2024 FBI major Crimes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9230133"/>
              </p:ext>
            </p:extLst>
          </p:nvPr>
        </p:nvGraphicFramePr>
        <p:xfrm>
          <a:off x="493775" y="1226475"/>
          <a:ext cx="11250205" cy="515420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67" y="179025"/>
            <a:ext cx="895176" cy="861149"/>
          </a:xfrm>
          <a:prstGeom prst="rect">
            <a:avLst/>
          </a:prstGeom>
        </p:spPr>
      </p:pic>
    </p:spTree>
    <p:extLst>
      <p:ext uri="{BB962C8B-B14F-4D97-AF65-F5344CB8AC3E}">
        <p14:creationId xmlns:p14="http://schemas.microsoft.com/office/powerpoint/2010/main" val="323710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55" y="129267"/>
            <a:ext cx="10353761" cy="861149"/>
          </a:xfrm>
        </p:spPr>
        <p:txBody>
          <a:bodyPr/>
          <a:lstStyle/>
          <a:p>
            <a:pPr algn="ctr"/>
            <a:r>
              <a:rPr lang="en-US" dirty="0" smtClean="0"/>
              <a:t>2024 Statistics Continued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0967223"/>
              </p:ext>
            </p:extLst>
          </p:nvPr>
        </p:nvGraphicFramePr>
        <p:xfrm>
          <a:off x="396606" y="1108798"/>
          <a:ext cx="11413476" cy="532857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79" y="129267"/>
            <a:ext cx="895176" cy="861149"/>
          </a:xfrm>
          <a:prstGeom prst="rect">
            <a:avLst/>
          </a:prstGeom>
        </p:spPr>
      </p:pic>
    </p:spTree>
    <p:extLst>
      <p:ext uri="{BB962C8B-B14F-4D97-AF65-F5344CB8AC3E}">
        <p14:creationId xmlns:p14="http://schemas.microsoft.com/office/powerpoint/2010/main" val="23157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332" y="87761"/>
            <a:ext cx="10353761" cy="1237498"/>
          </a:xfrm>
        </p:spPr>
        <p:txBody>
          <a:bodyPr/>
          <a:lstStyle/>
          <a:p>
            <a:pPr algn="ctr"/>
            <a:r>
              <a:rPr lang="en-US" dirty="0" smtClean="0"/>
              <a:t>Drug Overdose/Mental Health Related Calls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0146950"/>
              </p:ext>
            </p:extLst>
          </p:nvPr>
        </p:nvGraphicFramePr>
        <p:xfrm>
          <a:off x="385591" y="1325259"/>
          <a:ext cx="11387310" cy="502045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87" y="87761"/>
            <a:ext cx="895176" cy="861149"/>
          </a:xfrm>
          <a:prstGeom prst="rect">
            <a:avLst/>
          </a:prstGeom>
        </p:spPr>
      </p:pic>
    </p:spTree>
    <p:extLst>
      <p:ext uri="{BB962C8B-B14F-4D97-AF65-F5344CB8AC3E}">
        <p14:creationId xmlns:p14="http://schemas.microsoft.com/office/powerpoint/2010/main" val="218138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05" y="200353"/>
            <a:ext cx="10353761" cy="751608"/>
          </a:xfrm>
        </p:spPr>
        <p:txBody>
          <a:bodyPr/>
          <a:lstStyle/>
          <a:p>
            <a:pPr algn="ctr"/>
            <a:r>
              <a:rPr lang="en-US" b="1" dirty="0" smtClean="0"/>
              <a:t>Grant Funding</a:t>
            </a:r>
            <a:endParaRPr lang="en-US" b="1" dirty="0"/>
          </a:p>
        </p:txBody>
      </p:sp>
      <p:sp>
        <p:nvSpPr>
          <p:cNvPr id="3" name="Content Placeholder 2"/>
          <p:cNvSpPr>
            <a:spLocks noGrp="1"/>
          </p:cNvSpPr>
          <p:nvPr>
            <p:ph idx="1"/>
          </p:nvPr>
        </p:nvSpPr>
        <p:spPr>
          <a:xfrm>
            <a:off x="656492" y="1126181"/>
            <a:ext cx="10951035" cy="4470388"/>
          </a:xfrm>
        </p:spPr>
        <p:txBody>
          <a:bodyPr>
            <a:normAutofit/>
          </a:bodyPr>
          <a:lstStyle/>
          <a:p>
            <a:pPr marL="0" indent="0">
              <a:buNone/>
            </a:pPr>
            <a:r>
              <a:rPr lang="en-US" sz="2200" dirty="0" smtClean="0"/>
              <a:t>Through the work of the Department’s Grant Administrator, Lieutenant Chris Apalakis, the police department received the following grant funding:</a:t>
            </a:r>
          </a:p>
          <a:p>
            <a:r>
              <a:rPr lang="en-US" sz="2200" dirty="0" smtClean="0"/>
              <a:t>$231K – State 9-1-1 Department – used for state mandated 9-1-1 related training; helping to offset overtime costs of police officers and dispatchers working as telecommunicators; and cost of Armstrong Ambulance providing required emergency medical dispatch services.</a:t>
            </a:r>
          </a:p>
          <a:p>
            <a:r>
              <a:rPr lang="en-US" sz="2200" dirty="0" smtClean="0"/>
              <a:t>$155K – Department of Mental Health – used to fund the mental health clinician shared by Stoneham and Melrose; mental health training courses and overtime</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4660" y="5770789"/>
            <a:ext cx="895176" cy="861149"/>
          </a:xfrm>
          <a:prstGeom prst="rect">
            <a:avLst/>
          </a:prstGeom>
        </p:spPr>
      </p:pic>
    </p:spTree>
    <p:extLst>
      <p:ext uri="{BB962C8B-B14F-4D97-AF65-F5344CB8AC3E}">
        <p14:creationId xmlns:p14="http://schemas.microsoft.com/office/powerpoint/2010/main" val="149553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939" y="102936"/>
            <a:ext cx="10353761" cy="948624"/>
          </a:xfrm>
        </p:spPr>
        <p:txBody>
          <a:bodyPr/>
          <a:lstStyle/>
          <a:p>
            <a:pPr algn="ctr"/>
            <a:r>
              <a:rPr lang="en-US" b="1" dirty="0" smtClean="0"/>
              <a:t>Grant Funding CONTINUED</a:t>
            </a:r>
            <a:endParaRPr lang="en-US" dirty="0"/>
          </a:p>
        </p:txBody>
      </p:sp>
      <p:sp>
        <p:nvSpPr>
          <p:cNvPr id="3" name="Content Placeholder 2"/>
          <p:cNvSpPr>
            <a:spLocks noGrp="1"/>
          </p:cNvSpPr>
          <p:nvPr>
            <p:ph idx="1"/>
          </p:nvPr>
        </p:nvSpPr>
        <p:spPr>
          <a:xfrm>
            <a:off x="922939" y="1051560"/>
            <a:ext cx="10353762" cy="4719229"/>
          </a:xfrm>
        </p:spPr>
        <p:txBody>
          <a:bodyPr>
            <a:noAutofit/>
          </a:bodyPr>
          <a:lstStyle/>
          <a:p>
            <a:r>
              <a:rPr lang="en-US" sz="2200" dirty="0" smtClean="0"/>
              <a:t>$36K – Executive Office of Public Safety and Security – used for traffic enforcement, bicycle and pedestrian safety enforcement during specified statewide mobilization events; child passenger safety seat installation; and bicycle safety events.</a:t>
            </a:r>
          </a:p>
          <a:p>
            <a:r>
              <a:rPr lang="en-US" sz="2200" dirty="0" smtClean="0"/>
              <a:t>$9.4K - Executive Office Of Public Safety and Security to equip police vehicles with electronic citations.  Grant monies cover printers, software, hardware, installation and 1 year warranty on all equipment.</a:t>
            </a:r>
          </a:p>
          <a:p>
            <a:r>
              <a:rPr lang="en-US" sz="2200" dirty="0" smtClean="0"/>
              <a:t>$250K - </a:t>
            </a:r>
            <a:r>
              <a:rPr lang="en-US" sz="2200" dirty="0"/>
              <a:t>Executive Office Of Public Safety and Security </a:t>
            </a:r>
            <a:r>
              <a:rPr lang="en-US" sz="2200" dirty="0" smtClean="0"/>
              <a:t>to establish a Department Body Worn Camera (BWC) Program. Grant monies cover all hardware, software, and storage, for five (5) years.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4660" y="5770789"/>
            <a:ext cx="895176" cy="861149"/>
          </a:xfrm>
          <a:prstGeom prst="rect">
            <a:avLst/>
          </a:prstGeom>
        </p:spPr>
      </p:pic>
    </p:spTree>
    <p:extLst>
      <p:ext uri="{BB962C8B-B14F-4D97-AF65-F5344CB8AC3E}">
        <p14:creationId xmlns:p14="http://schemas.microsoft.com/office/powerpoint/2010/main" val="406941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29046</TotalTime>
  <Words>1206</Words>
  <Application>Microsoft Office PowerPoint</Application>
  <PresentationFormat>Widescreen</PresentationFormat>
  <Paragraphs>159</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Bookman Old Style</vt:lpstr>
      <vt:lpstr>Calibri</vt:lpstr>
      <vt:lpstr>Rockwell</vt:lpstr>
      <vt:lpstr>Damask</vt:lpstr>
      <vt:lpstr>      Stoneham Police Department Select Board Presentation  January 7, 2025</vt:lpstr>
      <vt:lpstr>FY2025 year in review</vt:lpstr>
      <vt:lpstr>FY2025 year in review Continued</vt:lpstr>
      <vt:lpstr>2024 Calls for service</vt:lpstr>
      <vt:lpstr>2024 FBI major Crimes</vt:lpstr>
      <vt:lpstr>2024 Statistics Continued</vt:lpstr>
      <vt:lpstr>Drug Overdose/Mental Health Related Calls</vt:lpstr>
      <vt:lpstr>Grant Funding</vt:lpstr>
      <vt:lpstr>Grant Funding CONTINUED</vt:lpstr>
      <vt:lpstr>FY2026 Goals</vt:lpstr>
      <vt:lpstr>FY2026 Goals Continued</vt:lpstr>
      <vt:lpstr>FY2026 Budget Requests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Stoneham Police Department Tri-Board Presentation  February 6, 2019</dc:title>
  <dc:creator>McIntyre, James</dc:creator>
  <cp:lastModifiedBy>O'Connor, James</cp:lastModifiedBy>
  <cp:revision>197</cp:revision>
  <cp:lastPrinted>2025-01-07T19:38:33Z</cp:lastPrinted>
  <dcterms:created xsi:type="dcterms:W3CDTF">2019-01-17T16:59:27Z</dcterms:created>
  <dcterms:modified xsi:type="dcterms:W3CDTF">2025-01-07T19:38:43Z</dcterms:modified>
</cp:coreProperties>
</file>